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82" r:id="rId3"/>
    <p:sldId id="1106" r:id="rId4"/>
    <p:sldId id="1189" r:id="rId5"/>
    <p:sldId id="1191" r:id="rId6"/>
    <p:sldId id="1192" r:id="rId7"/>
    <p:sldId id="1193" r:id="rId8"/>
    <p:sldId id="1196" r:id="rId9"/>
    <p:sldId id="1194" r:id="rId10"/>
    <p:sldId id="1200" r:id="rId11"/>
    <p:sldId id="1202" r:id="rId12"/>
    <p:sldId id="1201" r:id="rId13"/>
    <p:sldId id="1197" r:id="rId14"/>
    <p:sldId id="1198" r:id="rId15"/>
    <p:sldId id="1199" r:id="rId16"/>
    <p:sldId id="1195" r:id="rId17"/>
    <p:sldId id="602"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189"/>
            <p14:sldId id="1191"/>
            <p14:sldId id="1192"/>
            <p14:sldId id="1193"/>
            <p14:sldId id="1196"/>
            <p14:sldId id="1194"/>
            <p14:sldId id="1200"/>
            <p14:sldId id="1202"/>
            <p14:sldId id="1201"/>
            <p14:sldId id="1197"/>
            <p14:sldId id="1198"/>
            <p14:sldId id="1199"/>
            <p14:sldId id="119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13.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a point using least-squares best-fitting polynomials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a point using least-squares best-fitting polynomials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a point using least-squares best-fitting polynomials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a point using least-squares best-fitting polynomials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vmlDrawing" Target="../drawings/vmlDrawing5.vml"/><Relationship Id="rId6" Type="http://schemas.openxmlformats.org/officeDocument/2006/relationships/image" Target="../media/image17.wmf"/><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13.m4a"/><Relationship Id="rId7" Type="http://schemas.openxmlformats.org/officeDocument/2006/relationships/image" Target="../media/image18.wmf"/><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3.m4a"/><Relationship Id="rId9"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20.wmf"/><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21.w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slideLayout" Target="../slideLayouts/slideLayout2.xml"/><Relationship Id="rId10" Type="http://schemas.openxmlformats.org/officeDocument/2006/relationships/image" Target="../media/image22.wmf"/><Relationship Id="rId4" Type="http://schemas.openxmlformats.org/officeDocument/2006/relationships/audio" Target="../media/media15.m4a"/><Relationship Id="rId9"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5.wmf"/><Relationship Id="rId1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13.wmf"/><Relationship Id="rId12" Type="http://schemas.openxmlformats.org/officeDocument/2006/relationships/oleObject" Target="../embeddings/oleObject17.bin"/><Relationship Id="rId17" Type="http://schemas.openxmlformats.org/officeDocument/2006/relationships/image" Target="../media/image27.wmf"/><Relationship Id="rId2" Type="http://schemas.openxmlformats.org/officeDocument/2006/relationships/tags" Target="../tags/tag13.xml"/><Relationship Id="rId16" Type="http://schemas.openxmlformats.org/officeDocument/2006/relationships/oleObject" Target="../embeddings/oleObject19.bin"/><Relationship Id="rId1" Type="http://schemas.openxmlformats.org/officeDocument/2006/relationships/vmlDrawing" Target="../drawings/vmlDrawing9.vml"/><Relationship Id="rId6" Type="http://schemas.openxmlformats.org/officeDocument/2006/relationships/oleObject" Target="../embeddings/oleObject14.bin"/><Relationship Id="rId11" Type="http://schemas.openxmlformats.org/officeDocument/2006/relationships/image" Target="../media/image24.wmf"/><Relationship Id="rId5" Type="http://schemas.openxmlformats.org/officeDocument/2006/relationships/slideLayout" Target="../slideLayouts/slideLayout2.xml"/><Relationship Id="rId15" Type="http://schemas.openxmlformats.org/officeDocument/2006/relationships/image" Target="../media/image26.wmf"/><Relationship Id="rId10" Type="http://schemas.openxmlformats.org/officeDocument/2006/relationships/oleObject" Target="../embeddings/oleObject16.bin"/><Relationship Id="rId4" Type="http://schemas.openxmlformats.org/officeDocument/2006/relationships/audio" Target="../media/media16.m4a"/><Relationship Id="rId9" Type="http://schemas.openxmlformats.org/officeDocument/2006/relationships/image" Target="../media/image23.wmf"/><Relationship Id="rId14"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m4a"/><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6.m4a"/><Relationship Id="rId7" Type="http://schemas.openxmlformats.org/officeDocument/2006/relationships/image" Target="../media/image12.w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3.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14.w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15.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slideLayout" Target="../slideLayouts/slideLayout2.xml"/><Relationship Id="rId10" Type="http://schemas.openxmlformats.org/officeDocument/2006/relationships/image" Target="../media/image16.wmf"/><Relationship Id="rId4" Type="http://schemas.openxmlformats.org/officeDocument/2006/relationships/audio" Target="../media/media8.m4a"/><Relationship Id="rId9"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a point </a:t>
            </a:r>
            <a:r>
              <a:rPr lang="en-US" dirty="0" smtClean="0"/>
              <a:t>using</a:t>
            </a:r>
            <a:br>
              <a:rPr lang="en-US" dirty="0" smtClean="0"/>
            </a:br>
            <a:r>
              <a:rPr lang="en-US" dirty="0" smtClean="0"/>
              <a:t>least-squares </a:t>
            </a:r>
            <a:r>
              <a:rPr lang="en-US" dirty="0"/>
              <a:t>best-fitting polynomials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8980BF8B-4D32-42B4-9AB3-8F8F69202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361"/>
    </mc:Choice>
    <mc:Fallback xmlns="">
      <p:transition spd="slow" advTm="1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23DC-8991-40F1-965B-47C6C590D813}"/>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4EF5D8E4-C42A-46F8-809B-CFEFA74948DA}"/>
              </a:ext>
            </a:extLst>
          </p:cNvPr>
          <p:cNvSpPr>
            <a:spLocks noGrp="1"/>
          </p:cNvSpPr>
          <p:nvPr>
            <p:ph idx="1"/>
          </p:nvPr>
        </p:nvSpPr>
        <p:spPr>
          <a:xfrm>
            <a:off x="457200" y="1600200"/>
            <a:ext cx="8552576" cy="4525963"/>
          </a:xfrm>
        </p:spPr>
        <p:txBody>
          <a:bodyPr/>
          <a:lstStyle/>
          <a:p>
            <a:r>
              <a:rPr lang="en-US" dirty="0"/>
              <a:t>Note that because these are integer matrices,</a:t>
            </a:r>
            <a:br>
              <a:rPr lang="en-US" dirty="0"/>
            </a:br>
            <a:r>
              <a:rPr lang="en-US" dirty="0"/>
              <a:t>	we can use some of the properties</a:t>
            </a:r>
          </a:p>
          <a:p>
            <a:pPr marL="457200" lvl="1" indent="0">
              <a:buNone/>
            </a:pPr>
            <a:r>
              <a:rPr lang="en-US" sz="1400" dirty="0">
                <a:latin typeface="Consolas" panose="020B0609020204030204" pitchFamily="49" charset="0"/>
              </a:rPr>
              <a:t>&gt;&gt; A = </a:t>
            </a:r>
            <a:r>
              <a:rPr lang="en-US" sz="1400" dirty="0" err="1">
                <a:latin typeface="Consolas" panose="020B0609020204030204" pitchFamily="49" charset="0"/>
              </a:rPr>
              <a:t>vander</a:t>
            </a:r>
            <a:r>
              <a:rPr lang="en-US" sz="1400" dirty="0">
                <a:latin typeface="Consolas" panose="020B0609020204030204" pitchFamily="49" charset="0"/>
              </a:rPr>
              <a:t>( -9:0, 2 );   # Ten points</a:t>
            </a:r>
          </a:p>
          <a:p>
            <a:pPr marL="457200" lvl="1" indent="0">
              <a:buNone/>
            </a:pPr>
            <a:r>
              <a:rPr lang="en-US" sz="1400" dirty="0">
                <a:latin typeface="Consolas" panose="020B0609020204030204" pitchFamily="49" charset="0"/>
              </a:rPr>
              <a:t>&gt;&gt; </a:t>
            </a:r>
            <a:r>
              <a:rPr lang="en-US" sz="1400" dirty="0" err="1">
                <a:latin typeface="Consolas" panose="020B0609020204030204" pitchFamily="49" charset="0"/>
              </a:rPr>
              <a:t>detAtA</a:t>
            </a:r>
            <a:r>
              <a:rPr lang="en-US" sz="1400" dirty="0">
                <a:latin typeface="Consolas" panose="020B0609020204030204" pitchFamily="49" charset="0"/>
              </a:rPr>
              <a:t> = round( det( A'*A ) )</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detA</a:t>
            </a:r>
            <a:r>
              <a:rPr lang="en-US" sz="1400" dirty="0">
                <a:latin typeface="Consolas" panose="020B0609020204030204" pitchFamily="49" charset="0"/>
              </a:rPr>
              <a:t> = 825</a:t>
            </a:r>
          </a:p>
          <a:p>
            <a:pPr marL="457200" lvl="1" indent="0">
              <a:buNone/>
            </a:pPr>
            <a:r>
              <a:rPr lang="en-US" sz="1400" dirty="0">
                <a:latin typeface="Consolas" panose="020B0609020204030204" pitchFamily="49" charset="0"/>
              </a:rPr>
              <a:t>&gt;&gt; round( </a:t>
            </a:r>
            <a:r>
              <a:rPr lang="en-US" sz="1400" dirty="0" err="1">
                <a:latin typeface="Consolas" panose="020B0609020204030204" pitchFamily="49" charset="0"/>
              </a:rPr>
              <a:t>detAtA</a:t>
            </a:r>
            <a:r>
              <a:rPr lang="en-US" sz="1400" dirty="0">
                <a:latin typeface="Consolas" panose="020B0609020204030204" pitchFamily="49" charset="0"/>
              </a:rPr>
              <a:t>*inv( A'*A )*</a:t>
            </a:r>
            <a:r>
              <a:rPr lang="en-US" sz="1400" dirty="0" smtClean="0">
                <a:latin typeface="Consolas" panose="020B0609020204030204" pitchFamily="49" charset="0"/>
              </a:rPr>
              <a:t>A' </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ans</a:t>
            </a:r>
            <a:r>
              <a:rPr lang="en-US" sz="1400" dirty="0">
                <a:latin typeface="Consolas" panose="020B0609020204030204" pitchFamily="49" charset="0"/>
              </a:rPr>
              <a:t> =</a:t>
            </a:r>
          </a:p>
          <a:p>
            <a:pPr marL="457200" lvl="1" indent="0">
              <a:buNone/>
            </a:pPr>
            <a:r>
              <a:rPr lang="en-US" sz="1400" dirty="0">
                <a:latin typeface="Consolas" panose="020B0609020204030204" pitchFamily="49" charset="0"/>
              </a:rPr>
              <a:t>       -45   -35   -25   -15    -5     5    15    25    35    45</a:t>
            </a:r>
          </a:p>
          <a:p>
            <a:pPr marL="457200" lvl="1" indent="0">
              <a:buNone/>
            </a:pPr>
            <a:r>
              <a:rPr lang="en-US" sz="1400" dirty="0">
                <a:latin typeface="Consolas" panose="020B0609020204030204" pitchFamily="49" charset="0"/>
              </a:rPr>
              <a:t>      -120   -75   -30    15    60   105   150   195   240   285</a:t>
            </a:r>
          </a:p>
          <a:p>
            <a:pPr marL="457200" lvl="1" indent="0">
              <a:buNone/>
            </a:pPr>
            <a:r>
              <a:rPr lang="en-US" sz="1400" dirty="0">
                <a:latin typeface="Consolas" panose="020B0609020204030204" pitchFamily="49" charset="0"/>
              </a:rPr>
              <a:t>&gt;&gt; </a:t>
            </a:r>
            <a:r>
              <a:rPr lang="en-US" sz="1400" dirty="0" err="1">
                <a:latin typeface="Consolas" panose="020B0609020204030204" pitchFamily="49" charset="0"/>
              </a:rPr>
              <a:t>ans</a:t>
            </a:r>
            <a:r>
              <a:rPr lang="en-US" sz="1400" dirty="0">
                <a:latin typeface="Consolas" panose="020B0609020204030204" pitchFamily="49" charset="0"/>
              </a:rPr>
              <a:t>/</a:t>
            </a:r>
            <a:r>
              <a:rPr lang="en-US" sz="1400" dirty="0" err="1">
                <a:latin typeface="Consolas" panose="020B0609020204030204" pitchFamily="49" charset="0"/>
              </a:rPr>
              <a:t>detAtA</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ans</a:t>
            </a:r>
            <a:r>
              <a:rPr lang="en-US" sz="1400" dirty="0">
                <a:latin typeface="Consolas" panose="020B0609020204030204" pitchFamily="49" charset="0"/>
              </a:rPr>
              <a:t> =</a:t>
            </a:r>
          </a:p>
          <a:p>
            <a:pPr marL="457200" lvl="1" indent="0">
              <a:buNone/>
            </a:pPr>
            <a:r>
              <a:rPr lang="en-US" sz="1100" dirty="0">
                <a:latin typeface="Consolas" panose="020B0609020204030204" pitchFamily="49" charset="0"/>
              </a:rPr>
              <a:t>      -0.054545 -0.042424 -0.030303 -0.018182  -0.0060606 0.0060606 0.018182 0.030303 0.042424 0.054545</a:t>
            </a:r>
          </a:p>
          <a:p>
            <a:pPr marL="457200" lvl="1" indent="0">
              <a:buNone/>
            </a:pPr>
            <a:r>
              <a:rPr lang="en-US" sz="1100" dirty="0">
                <a:latin typeface="Consolas" panose="020B0609020204030204" pitchFamily="49" charset="0"/>
              </a:rPr>
              <a:t>      -0.14545  -0.090909 -0.036364  0.018182   0.072727  0.12727   0.18182   0.23636 0.29091  0.34545</a:t>
            </a:r>
          </a:p>
        </p:txBody>
      </p:sp>
      <p:sp>
        <p:nvSpPr>
          <p:cNvPr id="4" name="Footer Placeholder 3">
            <a:extLst>
              <a:ext uri="{FF2B5EF4-FFF2-40B4-BE49-F238E27FC236}">
                <a16:creationId xmlns:a16="http://schemas.microsoft.com/office/drawing/2014/main" id="{8CCAF046-9864-43F7-AD31-E76BEE6F23FE}"/>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D8C06E4D-2CF2-4825-8A6D-A85B83B35C01}"/>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a:extLst>
              <a:ext uri="{FF2B5EF4-FFF2-40B4-BE49-F238E27FC236}">
                <a16:creationId xmlns:a16="http://schemas.microsoft.com/office/drawing/2014/main" id="{F7845FFF-2B28-44A6-B1F4-AB5817CFB3F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7" name="Rectangle 6"/>
          <p:cNvSpPr/>
          <p:nvPr/>
        </p:nvSpPr>
        <p:spPr>
          <a:xfrm>
            <a:off x="464403" y="6121965"/>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 y="6291652"/>
            <a:ext cx="396241" cy="399289"/>
          </a:xfrm>
          <a:prstGeom prst="rect">
            <a:avLst/>
          </a:prstGeom>
        </p:spPr>
      </p:pic>
    </p:spTree>
    <p:custDataLst>
      <p:tags r:id="rId1"/>
    </p:custDataLst>
    <p:extLst>
      <p:ext uri="{BB962C8B-B14F-4D97-AF65-F5344CB8AC3E}">
        <p14:creationId xmlns:p14="http://schemas.microsoft.com/office/powerpoint/2010/main" val="2860613559"/>
      </p:ext>
    </p:extLst>
  </p:cSld>
  <p:clrMapOvr>
    <a:masterClrMapping/>
  </p:clrMapOvr>
  <mc:AlternateContent xmlns:mc="http://schemas.openxmlformats.org/markup-compatibility/2006" xmlns:p14="http://schemas.microsoft.com/office/powerpoint/2010/main">
    <mc:Choice Requires="p14">
      <p:transition spd="slow" p14:dur="2000" advTm="111712"/>
    </mc:Choice>
    <mc:Fallback xmlns="">
      <p:transition spd="slow" advTm="1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DBB11-9B43-4D5A-9539-9A112E6BFE85}"/>
              </a:ext>
            </a:extLst>
          </p:cNvPr>
          <p:cNvSpPr>
            <a:spLocks noGrp="1"/>
          </p:cNvSpPr>
          <p:nvPr>
            <p:ph idx="1"/>
          </p:nvPr>
        </p:nvSpPr>
        <p:spPr/>
        <p:txBody>
          <a:bodyPr/>
          <a:lstStyle/>
          <a:p>
            <a:r>
              <a:rPr lang="en-US" dirty="0"/>
              <a:t>Consider this data from a system that is clearly accelerating</a:t>
            </a:r>
          </a:p>
          <a:p>
            <a:pPr lvl="1"/>
            <a:r>
              <a:rPr lang="en-US" dirty="0"/>
              <a:t>Using a least-squares linear polynomial would be wrong</a:t>
            </a:r>
          </a:p>
          <a:p>
            <a:pPr lvl="1"/>
            <a:r>
              <a:rPr lang="en-US" dirty="0"/>
              <a:t>We should use a least-squares quadratic</a:t>
            </a:r>
            <a:br>
              <a:rPr lang="en-US" dirty="0"/>
            </a:br>
            <a:r>
              <a:rPr lang="en-US" dirty="0"/>
              <a:t>polynomial</a:t>
            </a:r>
          </a:p>
        </p:txBody>
      </p:sp>
      <p:cxnSp>
        <p:nvCxnSpPr>
          <p:cNvPr id="45" name="Straight Connector 44">
            <a:extLst>
              <a:ext uri="{FF2B5EF4-FFF2-40B4-BE49-F238E27FC236}">
                <a16:creationId xmlns:a16="http://schemas.microsoft.com/office/drawing/2014/main" id="{964C71C3-F1B1-4799-8156-E064E34BE704}"/>
              </a:ext>
            </a:extLst>
          </p:cNvPr>
          <p:cNvCxnSpPr>
            <a:cxnSpLocks/>
          </p:cNvCxnSpPr>
          <p:nvPr/>
        </p:nvCxnSpPr>
        <p:spPr>
          <a:xfrm flipV="1">
            <a:off x="2373015" y="3329588"/>
            <a:ext cx="4559007" cy="1723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B48FD62E-CE57-4868-8524-5A7AD0CC9A21}"/>
              </a:ext>
            </a:extLst>
          </p:cNvPr>
          <p:cNvSpPr/>
          <p:nvPr/>
        </p:nvSpPr>
        <p:spPr>
          <a:xfrm rot="8347432" flipH="1">
            <a:off x="2171800" y="2926519"/>
            <a:ext cx="4881574" cy="1696344"/>
          </a:xfrm>
          <a:custGeom>
            <a:avLst/>
            <a:gdLst>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18407 w 5201174"/>
              <a:gd name="connsiteY1" fmla="*/ 310392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4" fmla="*/ 5201174 w 5201174"/>
              <a:gd name="connsiteY4" fmla="*/ 209005 h 1249239"/>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0" fmla="*/ 0 w 3322040"/>
              <a:gd name="connsiteY0" fmla="*/ 1157680 h 1157680"/>
              <a:gd name="connsiteX1" fmla="*/ 1518407 w 3322040"/>
              <a:gd name="connsiteY1" fmla="*/ 318781 h 1157680"/>
              <a:gd name="connsiteX2" fmla="*/ 3322040 w 3322040"/>
              <a:gd name="connsiteY2" fmla="*/ 0 h 1157680"/>
              <a:gd name="connsiteX0" fmla="*/ 0 w 3473042"/>
              <a:gd name="connsiteY0" fmla="*/ 1107346 h 1107346"/>
              <a:gd name="connsiteX1" fmla="*/ 1518407 w 3473042"/>
              <a:gd name="connsiteY1" fmla="*/ 268447 h 1107346"/>
              <a:gd name="connsiteX2" fmla="*/ 3473042 w 3473042"/>
              <a:gd name="connsiteY2" fmla="*/ 0 h 1107346"/>
              <a:gd name="connsiteX0" fmla="*/ 0 w 3473042"/>
              <a:gd name="connsiteY0" fmla="*/ 1108041 h 1108041"/>
              <a:gd name="connsiteX1" fmla="*/ 1518407 w 3473042"/>
              <a:gd name="connsiteY1" fmla="*/ 269142 h 1108041"/>
              <a:gd name="connsiteX2" fmla="*/ 3473042 w 3473042"/>
              <a:gd name="connsiteY2" fmla="*/ 695 h 1108041"/>
              <a:gd name="connsiteX0" fmla="*/ 0 w 3473042"/>
              <a:gd name="connsiteY0" fmla="*/ 1107363 h 1107363"/>
              <a:gd name="connsiteX1" fmla="*/ 1518407 w 3473042"/>
              <a:gd name="connsiteY1" fmla="*/ 268464 h 1107363"/>
              <a:gd name="connsiteX2" fmla="*/ 3473042 w 3473042"/>
              <a:gd name="connsiteY2" fmla="*/ 17 h 1107363"/>
              <a:gd name="connsiteX0" fmla="*/ 0 w 3473042"/>
              <a:gd name="connsiteY0" fmla="*/ 1107364 h 1107364"/>
              <a:gd name="connsiteX1" fmla="*/ 1518407 w 3473042"/>
              <a:gd name="connsiteY1" fmla="*/ 268465 h 1107364"/>
              <a:gd name="connsiteX2" fmla="*/ 3473042 w 3473042"/>
              <a:gd name="connsiteY2" fmla="*/ 18 h 1107364"/>
              <a:gd name="connsiteX0" fmla="*/ 0 w 3481431"/>
              <a:gd name="connsiteY0" fmla="*/ 1174477 h 1174477"/>
              <a:gd name="connsiteX1" fmla="*/ 1526796 w 3481431"/>
              <a:gd name="connsiteY1" fmla="*/ 268466 h 1174477"/>
              <a:gd name="connsiteX2" fmla="*/ 3481431 w 3481431"/>
              <a:gd name="connsiteY2" fmla="*/ 19 h 1174477"/>
              <a:gd name="connsiteX0" fmla="*/ 0 w 3481431"/>
              <a:gd name="connsiteY0" fmla="*/ 1174469 h 1174469"/>
              <a:gd name="connsiteX1" fmla="*/ 2265027 w 3481431"/>
              <a:gd name="connsiteY1" fmla="*/ 335570 h 1174469"/>
              <a:gd name="connsiteX2" fmla="*/ 3481431 w 3481431"/>
              <a:gd name="connsiteY2" fmla="*/ 11 h 1174469"/>
              <a:gd name="connsiteX0" fmla="*/ 0 w 4269997"/>
              <a:gd name="connsiteY0" fmla="*/ 898610 h 898610"/>
              <a:gd name="connsiteX1" fmla="*/ 2265027 w 4269997"/>
              <a:gd name="connsiteY1" fmla="*/ 59711 h 898610"/>
              <a:gd name="connsiteX2" fmla="*/ 4269997 w 4269997"/>
              <a:gd name="connsiteY2" fmla="*/ 68101 h 898610"/>
              <a:gd name="connsiteX0" fmla="*/ 0 w 4269997"/>
              <a:gd name="connsiteY0" fmla="*/ 931655 h 931655"/>
              <a:gd name="connsiteX1" fmla="*/ 2265027 w 4269997"/>
              <a:gd name="connsiteY1" fmla="*/ 92756 h 931655"/>
              <a:gd name="connsiteX2" fmla="*/ 4269997 w 4269997"/>
              <a:gd name="connsiteY2" fmla="*/ 101146 h 931655"/>
              <a:gd name="connsiteX0" fmla="*/ 0 w 4269997"/>
              <a:gd name="connsiteY0" fmla="*/ 931655 h 931655"/>
              <a:gd name="connsiteX1" fmla="*/ 2130803 w 4269997"/>
              <a:gd name="connsiteY1" fmla="*/ 92756 h 931655"/>
              <a:gd name="connsiteX2" fmla="*/ 4269997 w 4269997"/>
              <a:gd name="connsiteY2" fmla="*/ 101146 h 931655"/>
              <a:gd name="connsiteX0" fmla="*/ 0 w 4269997"/>
              <a:gd name="connsiteY0" fmla="*/ 915462 h 915462"/>
              <a:gd name="connsiteX1" fmla="*/ 2130803 w 4269997"/>
              <a:gd name="connsiteY1" fmla="*/ 76563 h 915462"/>
              <a:gd name="connsiteX2" fmla="*/ 4269997 w 4269997"/>
              <a:gd name="connsiteY2" fmla="*/ 84953 h 915462"/>
            </a:gdLst>
            <a:ahLst/>
            <a:cxnLst>
              <a:cxn ang="0">
                <a:pos x="connsiteX0" y="connsiteY0"/>
              </a:cxn>
              <a:cxn ang="0">
                <a:pos x="connsiteX1" y="connsiteY1"/>
              </a:cxn>
              <a:cxn ang="0">
                <a:pos x="connsiteX2" y="connsiteY2"/>
              </a:cxn>
            </a:cxnLst>
            <a:rect l="l" t="t" r="r" b="b"/>
            <a:pathLst>
              <a:path w="4269997" h="915462">
                <a:moveTo>
                  <a:pt x="0" y="915462"/>
                </a:moveTo>
                <a:cubicBezTo>
                  <a:pt x="473280" y="562425"/>
                  <a:pt x="1427526" y="173036"/>
                  <a:pt x="2130803" y="76563"/>
                </a:cubicBezTo>
                <a:cubicBezTo>
                  <a:pt x="2834080" y="-19910"/>
                  <a:pt x="3533164" y="-33891"/>
                  <a:pt x="4269997" y="8495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A30A7-C8EF-41E7-8EAA-E65381FA1C8D}"/>
              </a:ext>
            </a:extLst>
          </p:cNvPr>
          <p:cNvSpPr>
            <a:spLocks noGrp="1"/>
          </p:cNvSpPr>
          <p:nvPr>
            <p:ph type="title"/>
          </p:nvPr>
        </p:nvSpPr>
        <p:spPr/>
        <p:txBody>
          <a:bodyPr/>
          <a:lstStyle/>
          <a:p>
            <a:r>
              <a:rPr lang="en-US" dirty="0"/>
              <a:t>Linear or quadratic least-squares</a:t>
            </a:r>
          </a:p>
        </p:txBody>
      </p:sp>
      <p:sp>
        <p:nvSpPr>
          <p:cNvPr id="4" name="Footer Placeholder 3">
            <a:extLst>
              <a:ext uri="{FF2B5EF4-FFF2-40B4-BE49-F238E27FC236}">
                <a16:creationId xmlns:a16="http://schemas.microsoft.com/office/drawing/2014/main" id="{BA7F2322-567C-4A18-8B2E-74DB4A5032A3}"/>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DF5F8E22-1F73-4FA7-9399-BDBE0B984A95}"/>
              </a:ext>
            </a:extLst>
          </p:cNvPr>
          <p:cNvSpPr>
            <a:spLocks noGrp="1"/>
          </p:cNvSpPr>
          <p:nvPr>
            <p:ph type="sldNum" sz="quarter" idx="12"/>
          </p:nvPr>
        </p:nvSpPr>
        <p:spPr/>
        <p:txBody>
          <a:bodyPr/>
          <a:lstStyle/>
          <a:p>
            <a:fld id="{42EF6DC8-DA9C-4533-8A40-BB00A2545AF8}" type="slidenum">
              <a:rPr lang="en-CA" smtClean="0"/>
              <a:pPr/>
              <a:t>11</a:t>
            </a:fld>
            <a:endParaRPr lang="en-CA"/>
          </a:p>
        </p:txBody>
      </p:sp>
      <p:cxnSp>
        <p:nvCxnSpPr>
          <p:cNvPr id="9" name="Straight Connector 8">
            <a:extLst>
              <a:ext uri="{FF2B5EF4-FFF2-40B4-BE49-F238E27FC236}">
                <a16:creationId xmlns:a16="http://schemas.microsoft.com/office/drawing/2014/main" id="{12241A7B-85E8-42EA-BA87-273C13A1BF8B}"/>
              </a:ext>
            </a:extLst>
          </p:cNvPr>
          <p:cNvCxnSpPr>
            <a:cxnSpLocks/>
          </p:cNvCxnSpPr>
          <p:nvPr/>
        </p:nvCxnSpPr>
        <p:spPr>
          <a:xfrm flipH="1">
            <a:off x="2097957" y="5378056"/>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E0D5F8-08F6-4A6F-814E-3CD3210B1D81}"/>
              </a:ext>
            </a:extLst>
          </p:cNvPr>
          <p:cNvCxnSpPr>
            <a:cxnSpLocks/>
          </p:cNvCxnSpPr>
          <p:nvPr/>
        </p:nvCxnSpPr>
        <p:spPr>
          <a:xfrm>
            <a:off x="2420800"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DCC3C65-6155-4B88-9D57-ED2FD1F8AC1F}"/>
              </a:ext>
            </a:extLst>
          </p:cNvPr>
          <p:cNvSpPr/>
          <p:nvPr/>
        </p:nvSpPr>
        <p:spPr>
          <a:xfrm>
            <a:off x="2373015" y="46279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E3D0701-60B8-496F-9B9D-16759D7834EE}"/>
              </a:ext>
            </a:extLst>
          </p:cNvPr>
          <p:cNvCxnSpPr>
            <a:cxnSpLocks/>
          </p:cNvCxnSpPr>
          <p:nvPr/>
        </p:nvCxnSpPr>
        <p:spPr>
          <a:xfrm>
            <a:off x="2917149"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77AF912-0FE1-4A26-B039-DFF2823FE567}"/>
              </a:ext>
            </a:extLst>
          </p:cNvPr>
          <p:cNvSpPr/>
          <p:nvPr/>
        </p:nvSpPr>
        <p:spPr>
          <a:xfrm>
            <a:off x="2869364" y="471321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7355A7D-E5A1-45F3-89E2-089F66E248E7}"/>
              </a:ext>
            </a:extLst>
          </p:cNvPr>
          <p:cNvCxnSpPr>
            <a:cxnSpLocks/>
          </p:cNvCxnSpPr>
          <p:nvPr/>
        </p:nvCxnSpPr>
        <p:spPr>
          <a:xfrm>
            <a:off x="3413498"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7915B80-19AE-4973-8894-D1A81EFF419C}"/>
              </a:ext>
            </a:extLst>
          </p:cNvPr>
          <p:cNvSpPr/>
          <p:nvPr/>
        </p:nvSpPr>
        <p:spPr>
          <a:xfrm>
            <a:off x="3365713" y="45971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5F3DF16-CBD2-468E-8196-59BB92FE6100}"/>
              </a:ext>
            </a:extLst>
          </p:cNvPr>
          <p:cNvCxnSpPr>
            <a:cxnSpLocks/>
          </p:cNvCxnSpPr>
          <p:nvPr/>
        </p:nvCxnSpPr>
        <p:spPr>
          <a:xfrm>
            <a:off x="3909847"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34ACF94-C4BC-4086-A3DE-9896D46A893A}"/>
              </a:ext>
            </a:extLst>
          </p:cNvPr>
          <p:cNvSpPr/>
          <p:nvPr/>
        </p:nvSpPr>
        <p:spPr>
          <a:xfrm>
            <a:off x="3862062" y="473278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F1D9D76-89A8-46A5-A034-150EB52D6D7B}"/>
              </a:ext>
            </a:extLst>
          </p:cNvPr>
          <p:cNvCxnSpPr>
            <a:cxnSpLocks/>
          </p:cNvCxnSpPr>
          <p:nvPr/>
        </p:nvCxnSpPr>
        <p:spPr>
          <a:xfrm>
            <a:off x="4406196"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576B86E8-8A4A-4355-B63A-CA2AA845E9FC}"/>
              </a:ext>
            </a:extLst>
          </p:cNvPr>
          <p:cNvSpPr/>
          <p:nvPr/>
        </p:nvSpPr>
        <p:spPr>
          <a:xfrm>
            <a:off x="4358411" y="459157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67C71523-2DDA-4F26-9DCB-FA7582A83C18}"/>
              </a:ext>
            </a:extLst>
          </p:cNvPr>
          <p:cNvCxnSpPr>
            <a:cxnSpLocks/>
          </p:cNvCxnSpPr>
          <p:nvPr/>
        </p:nvCxnSpPr>
        <p:spPr>
          <a:xfrm>
            <a:off x="4902545"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2D132C5-6CEA-438C-8BC4-2F270834FE5C}"/>
              </a:ext>
            </a:extLst>
          </p:cNvPr>
          <p:cNvSpPr/>
          <p:nvPr/>
        </p:nvSpPr>
        <p:spPr>
          <a:xfrm>
            <a:off x="4854760" y="420707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FC8299CC-7168-4969-8965-EEB2D990071A}"/>
              </a:ext>
            </a:extLst>
          </p:cNvPr>
          <p:cNvCxnSpPr>
            <a:cxnSpLocks/>
          </p:cNvCxnSpPr>
          <p:nvPr/>
        </p:nvCxnSpPr>
        <p:spPr>
          <a:xfrm>
            <a:off x="5398894"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DEA41AC-CEBD-42AD-B6C4-1637DCE0B879}"/>
              </a:ext>
            </a:extLst>
          </p:cNvPr>
          <p:cNvSpPr/>
          <p:nvPr/>
        </p:nvSpPr>
        <p:spPr>
          <a:xfrm>
            <a:off x="5351109" y="424203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95656A6-5083-4645-8CB1-CACFCF4E7EC7}"/>
              </a:ext>
            </a:extLst>
          </p:cNvPr>
          <p:cNvCxnSpPr>
            <a:cxnSpLocks/>
          </p:cNvCxnSpPr>
          <p:nvPr/>
        </p:nvCxnSpPr>
        <p:spPr>
          <a:xfrm>
            <a:off x="5895243"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D784ACEC-FEC1-45D6-A340-875517FBC7DD}"/>
              </a:ext>
            </a:extLst>
          </p:cNvPr>
          <p:cNvSpPr/>
          <p:nvPr/>
        </p:nvSpPr>
        <p:spPr>
          <a:xfrm>
            <a:off x="5847458" y="35806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BEA7DDDA-9BC1-4711-B553-B0B6F1010922}"/>
              </a:ext>
            </a:extLst>
          </p:cNvPr>
          <p:cNvCxnSpPr>
            <a:cxnSpLocks/>
          </p:cNvCxnSpPr>
          <p:nvPr/>
        </p:nvCxnSpPr>
        <p:spPr>
          <a:xfrm>
            <a:off x="6391592" y="5282830"/>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92D6D16-3C0F-4EBD-9D9F-153BE105B3BC}"/>
              </a:ext>
            </a:extLst>
          </p:cNvPr>
          <p:cNvSpPr/>
          <p:nvPr/>
        </p:nvSpPr>
        <p:spPr>
          <a:xfrm>
            <a:off x="6343807" y="31542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76C7E57-7403-482D-9547-5D1CCC10E499}"/>
              </a:ext>
            </a:extLst>
          </p:cNvPr>
          <p:cNvSpPr/>
          <p:nvPr/>
        </p:nvSpPr>
        <p:spPr>
          <a:xfrm>
            <a:off x="6343807" y="3504200"/>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1F72517-AF46-4630-A9ED-F570D0FC4B1B}"/>
              </a:ext>
            </a:extLst>
          </p:cNvPr>
          <p:cNvSpPr/>
          <p:nvPr/>
        </p:nvSpPr>
        <p:spPr>
          <a:xfrm>
            <a:off x="6345205" y="3279095"/>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E271905-74CB-45AC-83DF-497D0A556CAF}"/>
              </a:ext>
            </a:extLst>
          </p:cNvPr>
          <p:cNvSpPr/>
          <p:nvPr/>
        </p:nvSpPr>
        <p:spPr>
          <a:xfrm>
            <a:off x="6840156" y="2691865"/>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432A7D6-4EEE-44AD-9270-D92C2FFA9F15}"/>
              </a:ext>
            </a:extLst>
          </p:cNvPr>
          <p:cNvSpPr/>
          <p:nvPr/>
        </p:nvSpPr>
        <p:spPr>
          <a:xfrm>
            <a:off x="6841554" y="3305660"/>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Audio 55">
            <a:hlinkClick r:id="" action="ppaction://media"/>
            <a:extLst>
              <a:ext uri="{FF2B5EF4-FFF2-40B4-BE49-F238E27FC236}">
                <a16:creationId xmlns:a16="http://schemas.microsoft.com/office/drawing/2014/main" id="{7CA80478-F0B6-40E7-A769-EB8DA8C9012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0566606"/>
      </p:ext>
    </p:extLst>
  </p:cSld>
  <p:clrMapOvr>
    <a:masterClrMapping/>
  </p:clrMapOvr>
  <mc:AlternateContent xmlns:mc="http://schemas.openxmlformats.org/markup-compatibility/2006" xmlns:p14="http://schemas.microsoft.com/office/powerpoint/2010/main">
    <mc:Choice Requires="p14">
      <p:transition spd="slow" p14:dur="2000" advTm="96717"/>
    </mc:Choice>
    <mc:Fallback xmlns="">
      <p:transition spd="slow" advTm="9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6"/>
                </p:tgtEl>
              </p:cMediaNode>
            </p:audio>
          </p:childTnLst>
        </p:cTn>
      </p:par>
    </p:tnLst>
    <p:bldLst>
      <p:bldP spid="49" grpId="0" animBg="1"/>
      <p:bldP spid="51" grpId="0" animBg="1"/>
      <p:bldP spid="51" grpId="1" animBg="1"/>
      <p:bldP spid="52" grpId="0" animBg="1"/>
      <p:bldP spid="52" grpId="1" animBg="1"/>
      <p:bldP spid="54" grpId="0" animBg="1"/>
      <p:bldP spid="55" grpId="0" animBg="1"/>
      <p:bldP spid="5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We can do the same for a least-squares quadratic:</a:t>
            </a:r>
          </a:p>
          <a:p>
            <a:endParaRPr lang="en-US" dirty="0"/>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12</a:t>
            </a:fld>
            <a:endParaRPr lang="en-CA"/>
          </a:p>
        </p:txBody>
      </p:sp>
      <p:cxnSp>
        <p:nvCxnSpPr>
          <p:cNvPr id="7" name="Straight Connector 6">
            <a:extLst>
              <a:ext uri="{FF2B5EF4-FFF2-40B4-BE49-F238E27FC236}">
                <a16:creationId xmlns:a16="http://schemas.microsoft.com/office/drawing/2014/main" id="{2773BDE6-40CE-43D9-9DD1-7CF065659A31}"/>
              </a:ext>
            </a:extLst>
          </p:cNvPr>
          <p:cNvCxnSpPr>
            <a:cxnSpLocks/>
          </p:cNvCxnSpPr>
          <p:nvPr/>
        </p:nvCxnSpPr>
        <p:spPr>
          <a:xfrm>
            <a:off x="72976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CBEDD0-46A3-4EA6-ACD1-D5541D8CDF08}"/>
              </a:ext>
            </a:extLst>
          </p:cNvPr>
          <p:cNvSpPr txBox="1"/>
          <p:nvPr/>
        </p:nvSpPr>
        <p:spPr>
          <a:xfrm>
            <a:off x="71411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A1CD11A-B3E7-42A5-88F5-50E12B49A523}"/>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A218D7-E49B-441E-9B03-007643E8564C}"/>
              </a:ext>
            </a:extLst>
          </p:cNvPr>
          <p:cNvCxnSpPr>
            <a:cxnSpLocks/>
          </p:cNvCxnSpPr>
          <p:nvPr/>
        </p:nvCxnSpPr>
        <p:spPr>
          <a:xfrm>
            <a:off x="63383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57D266-1944-4D2C-9065-07CFB6B61B7B}"/>
              </a:ext>
            </a:extLst>
          </p:cNvPr>
          <p:cNvSpPr txBox="1"/>
          <p:nvPr/>
        </p:nvSpPr>
        <p:spPr>
          <a:xfrm>
            <a:off x="60632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255F12B-9115-4007-8B82-81E27FA60EB8}"/>
              </a:ext>
            </a:extLst>
          </p:cNvPr>
          <p:cNvCxnSpPr>
            <a:cxnSpLocks/>
          </p:cNvCxnSpPr>
          <p:nvPr/>
        </p:nvCxnSpPr>
        <p:spPr>
          <a:xfrm>
            <a:off x="63426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4EDA99-DE59-4C10-9152-2F082AF002CC}"/>
              </a:ext>
            </a:extLst>
          </p:cNvPr>
          <p:cNvCxnSpPr>
            <a:cxnSpLocks/>
          </p:cNvCxnSpPr>
          <p:nvPr/>
        </p:nvCxnSpPr>
        <p:spPr>
          <a:xfrm>
            <a:off x="54128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477B5A-985F-44E1-B368-21E1AE34D046}"/>
              </a:ext>
            </a:extLst>
          </p:cNvPr>
          <p:cNvSpPr txBox="1"/>
          <p:nvPr/>
        </p:nvSpPr>
        <p:spPr>
          <a:xfrm>
            <a:off x="51473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6088B96B-4C00-4F93-BCCC-398BA626967B}"/>
              </a:ext>
            </a:extLst>
          </p:cNvPr>
          <p:cNvCxnSpPr>
            <a:cxnSpLocks/>
          </p:cNvCxnSpPr>
          <p:nvPr/>
        </p:nvCxnSpPr>
        <p:spPr>
          <a:xfrm>
            <a:off x="44663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E05E6-E224-4B75-85DE-9913971DA1EA}"/>
              </a:ext>
            </a:extLst>
          </p:cNvPr>
          <p:cNvSpPr txBox="1"/>
          <p:nvPr/>
        </p:nvSpPr>
        <p:spPr>
          <a:xfrm>
            <a:off x="41924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0C88266-21B7-4E1F-96A9-12E62316FA18}"/>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DC4C69-4711-4960-A17A-1DFD8EDBFC12}"/>
              </a:ext>
            </a:extLst>
          </p:cNvPr>
          <p:cNvSpPr txBox="1"/>
          <p:nvPr/>
        </p:nvSpPr>
        <p:spPr>
          <a:xfrm>
            <a:off x="32206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8CA94061-5A61-48F4-93E8-5E9D8D05726D}"/>
              </a:ext>
            </a:extLst>
          </p:cNvPr>
          <p:cNvSpPr/>
          <p:nvPr/>
        </p:nvSpPr>
        <p:spPr>
          <a:xfrm>
            <a:off x="44205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4024B2-BDCC-45D1-876E-4F77F04C5F93}"/>
              </a:ext>
            </a:extLst>
          </p:cNvPr>
          <p:cNvSpPr/>
          <p:nvPr/>
        </p:nvSpPr>
        <p:spPr>
          <a:xfrm>
            <a:off x="62977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88C82A-2FF1-47F1-9297-93E0A781E7B5}"/>
              </a:ext>
            </a:extLst>
          </p:cNvPr>
          <p:cNvSpPr/>
          <p:nvPr/>
        </p:nvSpPr>
        <p:spPr>
          <a:xfrm>
            <a:off x="724811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943356-DE31-4062-8743-A9FC41513A74}"/>
              </a:ext>
            </a:extLst>
          </p:cNvPr>
          <p:cNvSpPr/>
          <p:nvPr/>
        </p:nvSpPr>
        <p:spPr>
          <a:xfrm>
            <a:off x="53633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D2F63-88BF-4129-8486-69CA19002042}"/>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Object 29">
            <a:extLst>
              <a:ext uri="{FF2B5EF4-FFF2-40B4-BE49-F238E27FC236}">
                <a16:creationId xmlns:a16="http://schemas.microsoft.com/office/drawing/2014/main" id="{95EFF72B-F7E6-48E8-9BDA-99235A61FAEE}"/>
              </a:ext>
            </a:extLst>
          </p:cNvPr>
          <p:cNvGraphicFramePr>
            <a:graphicFrameLocks noChangeAspect="1"/>
          </p:cNvGraphicFramePr>
          <p:nvPr>
            <p:extLst>
              <p:ext uri="{D42A27DB-BD31-4B8C-83A1-F6EECF244321}">
                <p14:modId xmlns:p14="http://schemas.microsoft.com/office/powerpoint/2010/main" val="781145271"/>
              </p:ext>
            </p:extLst>
          </p:nvPr>
        </p:nvGraphicFramePr>
        <p:xfrm>
          <a:off x="3565525" y="2200275"/>
          <a:ext cx="2047875" cy="1044575"/>
        </p:xfrm>
        <a:graphic>
          <a:graphicData uri="http://schemas.openxmlformats.org/presentationml/2006/ole">
            <mc:AlternateContent xmlns:mc="http://schemas.openxmlformats.org/markup-compatibility/2006">
              <mc:Choice xmlns:v="urn:schemas-microsoft-com:vml" Requires="v">
                <p:oleObj spid="_x0000_s5130" name="Equation" r:id="rId5" imgW="1396800" imgH="711000" progId="Equation.DSMT4">
                  <p:embed/>
                </p:oleObj>
              </mc:Choice>
              <mc:Fallback>
                <p:oleObj name="Equation" r:id="rId5" imgW="1396800" imgH="711000" progId="Equation.DSMT4">
                  <p:embed/>
                  <p:pic>
                    <p:nvPicPr>
                      <p:cNvPr id="30" name="Object 29">
                        <a:extLst>
                          <a:ext uri="{FF2B5EF4-FFF2-40B4-BE49-F238E27FC236}">
                            <a16:creationId xmlns:a16="http://schemas.microsoft.com/office/drawing/2014/main" id="{95EFF72B-F7E6-48E8-9BDA-99235A61FAEE}"/>
                          </a:ext>
                        </a:extLst>
                      </p:cNvPr>
                      <p:cNvPicPr/>
                      <p:nvPr/>
                    </p:nvPicPr>
                    <p:blipFill>
                      <a:blip r:embed="rId6"/>
                      <a:stretch>
                        <a:fillRect/>
                      </a:stretch>
                    </p:blipFill>
                    <p:spPr>
                      <a:xfrm>
                        <a:off x="3565525" y="2200275"/>
                        <a:ext cx="2047875" cy="1044575"/>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B450F557-1EF9-48BB-8ADC-01668E10E23C}"/>
              </a:ext>
            </a:extLst>
          </p:cNvPr>
          <p:cNvSpPr txBox="1"/>
          <p:nvPr/>
        </p:nvSpPr>
        <p:spPr>
          <a:xfrm>
            <a:off x="31342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4" name="TextBox 33">
            <a:extLst>
              <a:ext uri="{FF2B5EF4-FFF2-40B4-BE49-F238E27FC236}">
                <a16:creationId xmlns:a16="http://schemas.microsoft.com/office/drawing/2014/main" id="{3CCAC0F2-63B9-4105-9DC0-C4799A6BDFA5}"/>
              </a:ext>
            </a:extLst>
          </p:cNvPr>
          <p:cNvSpPr txBox="1"/>
          <p:nvPr/>
        </p:nvSpPr>
        <p:spPr>
          <a:xfrm>
            <a:off x="44735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5" name="TextBox 34">
            <a:extLst>
              <a:ext uri="{FF2B5EF4-FFF2-40B4-BE49-F238E27FC236}">
                <a16:creationId xmlns:a16="http://schemas.microsoft.com/office/drawing/2014/main" id="{CF096152-D213-44C4-83B2-6C33FB5228A9}"/>
              </a:ext>
            </a:extLst>
          </p:cNvPr>
          <p:cNvSpPr txBox="1"/>
          <p:nvPr/>
        </p:nvSpPr>
        <p:spPr>
          <a:xfrm>
            <a:off x="48318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C2EF4C09-AA0B-4CBD-92E4-A59EE0197122}"/>
              </a:ext>
            </a:extLst>
          </p:cNvPr>
          <p:cNvSpPr txBox="1"/>
          <p:nvPr/>
        </p:nvSpPr>
        <p:spPr>
          <a:xfrm>
            <a:off x="63624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594310B9-78CF-4539-897A-93B79F47FEBA}"/>
              </a:ext>
            </a:extLst>
          </p:cNvPr>
          <p:cNvSpPr txBox="1"/>
          <p:nvPr/>
        </p:nvSpPr>
        <p:spPr>
          <a:xfrm>
            <a:off x="737481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pic>
        <p:nvPicPr>
          <p:cNvPr id="25" name="Audio 24">
            <a:hlinkClick r:id="" action="ppaction://media"/>
            <a:extLst>
              <a:ext uri="{FF2B5EF4-FFF2-40B4-BE49-F238E27FC236}">
                <a16:creationId xmlns:a16="http://schemas.microsoft.com/office/drawing/2014/main" id="{4953559E-0FE8-4497-89E7-3AB20511450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9989394"/>
      </p:ext>
    </p:extLst>
  </p:cSld>
  <p:clrMapOvr>
    <a:masterClrMapping/>
  </p:clrMapOvr>
  <mc:AlternateContent xmlns:mc="http://schemas.openxmlformats.org/markup-compatibility/2006" xmlns:p14="http://schemas.microsoft.com/office/powerpoint/2010/main">
    <mc:Choice Requires="p14">
      <p:transition spd="slow" p14:dur="2000" advTm="41152"/>
    </mc:Choice>
    <mc:Fallback xmlns="">
      <p:transition spd="slow" advTm="4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0A8A50F4-83BD-479C-9036-F1419DBE7DB2}"/>
              </a:ext>
            </a:extLst>
          </p:cNvPr>
          <p:cNvSpPr/>
          <p:nvPr/>
        </p:nvSpPr>
        <p:spPr>
          <a:xfrm rot="20297907" flipH="1">
            <a:off x="3287136" y="4854721"/>
            <a:ext cx="4340448" cy="760946"/>
          </a:xfrm>
          <a:custGeom>
            <a:avLst/>
            <a:gdLst>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18407 w 5201174"/>
              <a:gd name="connsiteY1" fmla="*/ 310392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4" fmla="*/ 5201174 w 5201174"/>
              <a:gd name="connsiteY4" fmla="*/ 209005 h 1249239"/>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0" fmla="*/ 0 w 3322040"/>
              <a:gd name="connsiteY0" fmla="*/ 1157680 h 1157680"/>
              <a:gd name="connsiteX1" fmla="*/ 1518407 w 3322040"/>
              <a:gd name="connsiteY1" fmla="*/ 318781 h 1157680"/>
              <a:gd name="connsiteX2" fmla="*/ 3322040 w 3322040"/>
              <a:gd name="connsiteY2" fmla="*/ 0 h 1157680"/>
              <a:gd name="connsiteX0" fmla="*/ 0 w 3473042"/>
              <a:gd name="connsiteY0" fmla="*/ 1107346 h 1107346"/>
              <a:gd name="connsiteX1" fmla="*/ 1518407 w 3473042"/>
              <a:gd name="connsiteY1" fmla="*/ 268447 h 1107346"/>
              <a:gd name="connsiteX2" fmla="*/ 3473042 w 3473042"/>
              <a:gd name="connsiteY2" fmla="*/ 0 h 1107346"/>
              <a:gd name="connsiteX0" fmla="*/ 0 w 3473042"/>
              <a:gd name="connsiteY0" fmla="*/ 1108041 h 1108041"/>
              <a:gd name="connsiteX1" fmla="*/ 1518407 w 3473042"/>
              <a:gd name="connsiteY1" fmla="*/ 269142 h 1108041"/>
              <a:gd name="connsiteX2" fmla="*/ 3473042 w 3473042"/>
              <a:gd name="connsiteY2" fmla="*/ 695 h 1108041"/>
              <a:gd name="connsiteX0" fmla="*/ 0 w 3473042"/>
              <a:gd name="connsiteY0" fmla="*/ 1107363 h 1107363"/>
              <a:gd name="connsiteX1" fmla="*/ 1518407 w 3473042"/>
              <a:gd name="connsiteY1" fmla="*/ 268464 h 1107363"/>
              <a:gd name="connsiteX2" fmla="*/ 3473042 w 3473042"/>
              <a:gd name="connsiteY2" fmla="*/ 17 h 1107363"/>
              <a:gd name="connsiteX0" fmla="*/ 0 w 3473042"/>
              <a:gd name="connsiteY0" fmla="*/ 1107364 h 1107364"/>
              <a:gd name="connsiteX1" fmla="*/ 1518407 w 3473042"/>
              <a:gd name="connsiteY1" fmla="*/ 268465 h 1107364"/>
              <a:gd name="connsiteX2" fmla="*/ 3473042 w 3473042"/>
              <a:gd name="connsiteY2" fmla="*/ 18 h 1107364"/>
              <a:gd name="connsiteX0" fmla="*/ 0 w 3481431"/>
              <a:gd name="connsiteY0" fmla="*/ 1174477 h 1174477"/>
              <a:gd name="connsiteX1" fmla="*/ 1526796 w 3481431"/>
              <a:gd name="connsiteY1" fmla="*/ 268466 h 1174477"/>
              <a:gd name="connsiteX2" fmla="*/ 3481431 w 3481431"/>
              <a:gd name="connsiteY2" fmla="*/ 19 h 1174477"/>
              <a:gd name="connsiteX0" fmla="*/ 0 w 3481431"/>
              <a:gd name="connsiteY0" fmla="*/ 1174469 h 1174469"/>
              <a:gd name="connsiteX1" fmla="*/ 2265027 w 3481431"/>
              <a:gd name="connsiteY1" fmla="*/ 335570 h 1174469"/>
              <a:gd name="connsiteX2" fmla="*/ 3481431 w 3481431"/>
              <a:gd name="connsiteY2" fmla="*/ 11 h 1174469"/>
              <a:gd name="connsiteX0" fmla="*/ 0 w 4269997"/>
              <a:gd name="connsiteY0" fmla="*/ 898610 h 898610"/>
              <a:gd name="connsiteX1" fmla="*/ 2265027 w 4269997"/>
              <a:gd name="connsiteY1" fmla="*/ 59711 h 898610"/>
              <a:gd name="connsiteX2" fmla="*/ 4269997 w 4269997"/>
              <a:gd name="connsiteY2" fmla="*/ 68101 h 898610"/>
              <a:gd name="connsiteX0" fmla="*/ 0 w 4269997"/>
              <a:gd name="connsiteY0" fmla="*/ 931655 h 931655"/>
              <a:gd name="connsiteX1" fmla="*/ 2265027 w 4269997"/>
              <a:gd name="connsiteY1" fmla="*/ 92756 h 931655"/>
              <a:gd name="connsiteX2" fmla="*/ 4269997 w 4269997"/>
              <a:gd name="connsiteY2" fmla="*/ 101146 h 931655"/>
              <a:gd name="connsiteX0" fmla="*/ 0 w 4269997"/>
              <a:gd name="connsiteY0" fmla="*/ 931655 h 931655"/>
              <a:gd name="connsiteX1" fmla="*/ 2130803 w 4269997"/>
              <a:gd name="connsiteY1" fmla="*/ 92756 h 931655"/>
              <a:gd name="connsiteX2" fmla="*/ 4269997 w 4269997"/>
              <a:gd name="connsiteY2" fmla="*/ 101146 h 931655"/>
              <a:gd name="connsiteX0" fmla="*/ 0 w 4269997"/>
              <a:gd name="connsiteY0" fmla="*/ 915462 h 915462"/>
              <a:gd name="connsiteX1" fmla="*/ 2130803 w 4269997"/>
              <a:gd name="connsiteY1" fmla="*/ 76563 h 915462"/>
              <a:gd name="connsiteX2" fmla="*/ 4269997 w 4269997"/>
              <a:gd name="connsiteY2" fmla="*/ 84953 h 915462"/>
            </a:gdLst>
            <a:ahLst/>
            <a:cxnLst>
              <a:cxn ang="0">
                <a:pos x="connsiteX0" y="connsiteY0"/>
              </a:cxn>
              <a:cxn ang="0">
                <a:pos x="connsiteX1" y="connsiteY1"/>
              </a:cxn>
              <a:cxn ang="0">
                <a:pos x="connsiteX2" y="connsiteY2"/>
              </a:cxn>
            </a:cxnLst>
            <a:rect l="l" t="t" r="r" b="b"/>
            <a:pathLst>
              <a:path w="4269997" h="915462">
                <a:moveTo>
                  <a:pt x="0" y="915462"/>
                </a:moveTo>
                <a:cubicBezTo>
                  <a:pt x="473280" y="562425"/>
                  <a:pt x="1427526" y="173036"/>
                  <a:pt x="2130803" y="76563"/>
                </a:cubicBezTo>
                <a:cubicBezTo>
                  <a:pt x="2834080" y="-19910"/>
                  <a:pt x="3533164" y="-33891"/>
                  <a:pt x="4269997" y="8495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We can do the same for a least-squares quadratic:</a:t>
            </a:r>
          </a:p>
          <a:p>
            <a:endParaRPr lang="en-US" dirty="0"/>
          </a:p>
          <a:p>
            <a:endParaRPr lang="en-US" dirty="0"/>
          </a:p>
          <a:p>
            <a:endParaRPr lang="en-US" dirty="0"/>
          </a:p>
          <a:p>
            <a:pPr lvl="1"/>
            <a:r>
              <a:rPr lang="en-US" dirty="0"/>
              <a:t>More simply, we have that</a:t>
            </a:r>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13</a:t>
            </a:fld>
            <a:endParaRPr lang="en-CA"/>
          </a:p>
        </p:txBody>
      </p:sp>
      <p:cxnSp>
        <p:nvCxnSpPr>
          <p:cNvPr id="7" name="Straight Connector 6">
            <a:extLst>
              <a:ext uri="{FF2B5EF4-FFF2-40B4-BE49-F238E27FC236}">
                <a16:creationId xmlns:a16="http://schemas.microsoft.com/office/drawing/2014/main" id="{2773BDE6-40CE-43D9-9DD1-7CF065659A31}"/>
              </a:ext>
            </a:extLst>
          </p:cNvPr>
          <p:cNvCxnSpPr>
            <a:cxnSpLocks/>
          </p:cNvCxnSpPr>
          <p:nvPr/>
        </p:nvCxnSpPr>
        <p:spPr>
          <a:xfrm>
            <a:off x="72976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CBEDD0-46A3-4EA6-ACD1-D5541D8CDF08}"/>
              </a:ext>
            </a:extLst>
          </p:cNvPr>
          <p:cNvSpPr txBox="1"/>
          <p:nvPr/>
        </p:nvSpPr>
        <p:spPr>
          <a:xfrm>
            <a:off x="71411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A1CD11A-B3E7-42A5-88F5-50E12B49A523}"/>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A218D7-E49B-441E-9B03-007643E8564C}"/>
              </a:ext>
            </a:extLst>
          </p:cNvPr>
          <p:cNvCxnSpPr>
            <a:cxnSpLocks/>
          </p:cNvCxnSpPr>
          <p:nvPr/>
        </p:nvCxnSpPr>
        <p:spPr>
          <a:xfrm>
            <a:off x="63383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57D266-1944-4D2C-9065-07CFB6B61B7B}"/>
              </a:ext>
            </a:extLst>
          </p:cNvPr>
          <p:cNvSpPr txBox="1"/>
          <p:nvPr/>
        </p:nvSpPr>
        <p:spPr>
          <a:xfrm>
            <a:off x="60632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255F12B-9115-4007-8B82-81E27FA60EB8}"/>
              </a:ext>
            </a:extLst>
          </p:cNvPr>
          <p:cNvCxnSpPr>
            <a:cxnSpLocks/>
          </p:cNvCxnSpPr>
          <p:nvPr/>
        </p:nvCxnSpPr>
        <p:spPr>
          <a:xfrm>
            <a:off x="63426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4EDA99-DE59-4C10-9152-2F082AF002CC}"/>
              </a:ext>
            </a:extLst>
          </p:cNvPr>
          <p:cNvCxnSpPr>
            <a:cxnSpLocks/>
          </p:cNvCxnSpPr>
          <p:nvPr/>
        </p:nvCxnSpPr>
        <p:spPr>
          <a:xfrm>
            <a:off x="54128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477B5A-985F-44E1-B368-21E1AE34D046}"/>
              </a:ext>
            </a:extLst>
          </p:cNvPr>
          <p:cNvSpPr txBox="1"/>
          <p:nvPr/>
        </p:nvSpPr>
        <p:spPr>
          <a:xfrm>
            <a:off x="51473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6088B96B-4C00-4F93-BCCC-398BA626967B}"/>
              </a:ext>
            </a:extLst>
          </p:cNvPr>
          <p:cNvCxnSpPr>
            <a:cxnSpLocks/>
          </p:cNvCxnSpPr>
          <p:nvPr/>
        </p:nvCxnSpPr>
        <p:spPr>
          <a:xfrm>
            <a:off x="44663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E05E6-E224-4B75-85DE-9913971DA1EA}"/>
              </a:ext>
            </a:extLst>
          </p:cNvPr>
          <p:cNvSpPr txBox="1"/>
          <p:nvPr/>
        </p:nvSpPr>
        <p:spPr>
          <a:xfrm>
            <a:off x="41924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0C88266-21B7-4E1F-96A9-12E62316FA18}"/>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DC4C69-4711-4960-A17A-1DFD8EDBFC12}"/>
              </a:ext>
            </a:extLst>
          </p:cNvPr>
          <p:cNvSpPr txBox="1"/>
          <p:nvPr/>
        </p:nvSpPr>
        <p:spPr>
          <a:xfrm>
            <a:off x="32206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8CA94061-5A61-48F4-93E8-5E9D8D05726D}"/>
              </a:ext>
            </a:extLst>
          </p:cNvPr>
          <p:cNvSpPr/>
          <p:nvPr/>
        </p:nvSpPr>
        <p:spPr>
          <a:xfrm>
            <a:off x="44205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4024B2-BDCC-45D1-876E-4F77F04C5F93}"/>
              </a:ext>
            </a:extLst>
          </p:cNvPr>
          <p:cNvSpPr/>
          <p:nvPr/>
        </p:nvSpPr>
        <p:spPr>
          <a:xfrm>
            <a:off x="62977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88C82A-2FF1-47F1-9297-93E0A781E7B5}"/>
              </a:ext>
            </a:extLst>
          </p:cNvPr>
          <p:cNvSpPr/>
          <p:nvPr/>
        </p:nvSpPr>
        <p:spPr>
          <a:xfrm>
            <a:off x="724811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943356-DE31-4062-8743-A9FC41513A74}"/>
              </a:ext>
            </a:extLst>
          </p:cNvPr>
          <p:cNvSpPr/>
          <p:nvPr/>
        </p:nvSpPr>
        <p:spPr>
          <a:xfrm>
            <a:off x="53633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D2F63-88BF-4129-8486-69CA19002042}"/>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Object 29">
            <a:extLst>
              <a:ext uri="{FF2B5EF4-FFF2-40B4-BE49-F238E27FC236}">
                <a16:creationId xmlns:a16="http://schemas.microsoft.com/office/drawing/2014/main" id="{95EFF72B-F7E6-48E8-9BDA-99235A61FAEE}"/>
              </a:ext>
            </a:extLst>
          </p:cNvPr>
          <p:cNvGraphicFramePr>
            <a:graphicFrameLocks noChangeAspect="1"/>
          </p:cNvGraphicFramePr>
          <p:nvPr>
            <p:extLst>
              <p:ext uri="{D42A27DB-BD31-4B8C-83A1-F6EECF244321}">
                <p14:modId xmlns:p14="http://schemas.microsoft.com/office/powerpoint/2010/main" val="2123095749"/>
              </p:ext>
            </p:extLst>
          </p:nvPr>
        </p:nvGraphicFramePr>
        <p:xfrm>
          <a:off x="363538" y="1865313"/>
          <a:ext cx="8455025" cy="1714500"/>
        </p:xfrm>
        <a:graphic>
          <a:graphicData uri="http://schemas.openxmlformats.org/presentationml/2006/ole">
            <mc:AlternateContent xmlns:mc="http://schemas.openxmlformats.org/markup-compatibility/2006">
              <mc:Choice xmlns:v="urn:schemas-microsoft-com:vml" Requires="v">
                <p:oleObj spid="_x0000_s6162" name="Equation" r:id="rId6" imgW="5765760" imgH="1168200" progId="Equation.DSMT4">
                  <p:embed/>
                </p:oleObj>
              </mc:Choice>
              <mc:Fallback>
                <p:oleObj name="Equation" r:id="rId6" imgW="5765760" imgH="1168200" progId="Equation.DSMT4">
                  <p:embed/>
                  <p:pic>
                    <p:nvPicPr>
                      <p:cNvPr id="30" name="Object 29">
                        <a:extLst>
                          <a:ext uri="{FF2B5EF4-FFF2-40B4-BE49-F238E27FC236}">
                            <a16:creationId xmlns:a16="http://schemas.microsoft.com/office/drawing/2014/main" id="{95EFF72B-F7E6-48E8-9BDA-99235A61FAEE}"/>
                          </a:ext>
                        </a:extLst>
                      </p:cNvPr>
                      <p:cNvPicPr/>
                      <p:nvPr/>
                    </p:nvPicPr>
                    <p:blipFill>
                      <a:blip r:embed="rId7"/>
                      <a:stretch>
                        <a:fillRect/>
                      </a:stretch>
                    </p:blipFill>
                    <p:spPr>
                      <a:xfrm>
                        <a:off x="363538" y="1865313"/>
                        <a:ext cx="8455025" cy="17145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DEA79D3C-88AE-4B87-8AC0-BA6DF659236D}"/>
              </a:ext>
            </a:extLst>
          </p:cNvPr>
          <p:cNvGraphicFramePr>
            <a:graphicFrameLocks noChangeAspect="1"/>
          </p:cNvGraphicFramePr>
          <p:nvPr>
            <p:extLst>
              <p:ext uri="{D42A27DB-BD31-4B8C-83A1-F6EECF244321}">
                <p14:modId xmlns:p14="http://schemas.microsoft.com/office/powerpoint/2010/main" val="1408037665"/>
              </p:ext>
            </p:extLst>
          </p:nvPr>
        </p:nvGraphicFramePr>
        <p:xfrm>
          <a:off x="1668465" y="3554045"/>
          <a:ext cx="4199659" cy="1147330"/>
        </p:xfrm>
        <a:graphic>
          <a:graphicData uri="http://schemas.openxmlformats.org/presentationml/2006/ole">
            <mc:AlternateContent xmlns:mc="http://schemas.openxmlformats.org/markup-compatibility/2006">
              <mc:Choice xmlns:v="urn:schemas-microsoft-com:vml" Requires="v">
                <p:oleObj spid="_x0000_s6163" name="Equation" r:id="rId8" imgW="2603160" imgH="711000" progId="Equation.DSMT4">
                  <p:embed/>
                </p:oleObj>
              </mc:Choice>
              <mc:Fallback>
                <p:oleObj name="Equation" r:id="rId8" imgW="2603160" imgH="711000" progId="Equation.DSMT4">
                  <p:embed/>
                  <p:pic>
                    <p:nvPicPr>
                      <p:cNvPr id="31" name="Object 30">
                        <a:extLst>
                          <a:ext uri="{FF2B5EF4-FFF2-40B4-BE49-F238E27FC236}">
                            <a16:creationId xmlns:a16="http://schemas.microsoft.com/office/drawing/2014/main" id="{DEA79D3C-88AE-4B87-8AC0-BA6DF659236D}"/>
                          </a:ext>
                        </a:extLst>
                      </p:cNvPr>
                      <p:cNvPicPr/>
                      <p:nvPr/>
                    </p:nvPicPr>
                    <p:blipFill>
                      <a:blip r:embed="rId9"/>
                      <a:stretch>
                        <a:fillRect/>
                      </a:stretch>
                    </p:blipFill>
                    <p:spPr>
                      <a:xfrm>
                        <a:off x="1668465" y="3554045"/>
                        <a:ext cx="4199659" cy="1147330"/>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B450F557-1EF9-48BB-8ADC-01668E10E23C}"/>
              </a:ext>
            </a:extLst>
          </p:cNvPr>
          <p:cNvSpPr txBox="1"/>
          <p:nvPr/>
        </p:nvSpPr>
        <p:spPr>
          <a:xfrm>
            <a:off x="31342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4" name="TextBox 33">
            <a:extLst>
              <a:ext uri="{FF2B5EF4-FFF2-40B4-BE49-F238E27FC236}">
                <a16:creationId xmlns:a16="http://schemas.microsoft.com/office/drawing/2014/main" id="{3CCAC0F2-63B9-4105-9DC0-C4799A6BDFA5}"/>
              </a:ext>
            </a:extLst>
          </p:cNvPr>
          <p:cNvSpPr txBox="1"/>
          <p:nvPr/>
        </p:nvSpPr>
        <p:spPr>
          <a:xfrm>
            <a:off x="44735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5" name="TextBox 34">
            <a:extLst>
              <a:ext uri="{FF2B5EF4-FFF2-40B4-BE49-F238E27FC236}">
                <a16:creationId xmlns:a16="http://schemas.microsoft.com/office/drawing/2014/main" id="{CF096152-D213-44C4-83B2-6C33FB5228A9}"/>
              </a:ext>
            </a:extLst>
          </p:cNvPr>
          <p:cNvSpPr txBox="1"/>
          <p:nvPr/>
        </p:nvSpPr>
        <p:spPr>
          <a:xfrm>
            <a:off x="48318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C2EF4C09-AA0B-4CBD-92E4-A59EE0197122}"/>
              </a:ext>
            </a:extLst>
          </p:cNvPr>
          <p:cNvSpPr txBox="1"/>
          <p:nvPr/>
        </p:nvSpPr>
        <p:spPr>
          <a:xfrm>
            <a:off x="63624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594310B9-78CF-4539-897A-93B79F47FEBA}"/>
              </a:ext>
            </a:extLst>
          </p:cNvPr>
          <p:cNvSpPr txBox="1"/>
          <p:nvPr/>
        </p:nvSpPr>
        <p:spPr>
          <a:xfrm>
            <a:off x="737481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29A69038-9DF4-4133-81F0-4788BBEFA369}"/>
              </a:ext>
            </a:extLst>
          </p:cNvPr>
          <p:cNvSpPr txBox="1"/>
          <p:nvPr/>
        </p:nvSpPr>
        <p:spPr>
          <a:xfrm>
            <a:off x="2275969" y="4912674"/>
            <a:ext cx="1595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30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pic>
        <p:nvPicPr>
          <p:cNvPr id="27" name="Audio 26">
            <a:hlinkClick r:id="" action="ppaction://media"/>
            <a:extLst>
              <a:ext uri="{FF2B5EF4-FFF2-40B4-BE49-F238E27FC236}">
                <a16:creationId xmlns:a16="http://schemas.microsoft.com/office/drawing/2014/main" id="{0435F5A2-0EE0-4A53-94F2-AE45D744A97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74685760"/>
      </p:ext>
    </p:extLst>
  </p:cSld>
  <p:clrMapOvr>
    <a:masterClrMapping/>
  </p:clrMapOvr>
  <mc:AlternateContent xmlns:mc="http://schemas.openxmlformats.org/markup-compatibility/2006" xmlns:p14="http://schemas.microsoft.com/office/powerpoint/2010/main">
    <mc:Choice Requires="p14">
      <p:transition spd="slow" p14:dur="2000" advTm="76374"/>
    </mc:Choice>
    <mc:Fallback xmlns="">
      <p:transition spd="slow" advTm="7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7"/>
                </p:tgtEl>
              </p:cMediaNode>
            </p:audio>
          </p:childTnLst>
        </p:cTn>
      </p:par>
    </p:tnLst>
    <p:bldLst>
      <p:bldP spid="39"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As before, our best approximation of the actual current value is evaluating this least-squares quadratic at </a:t>
            </a:r>
            <a:r>
              <a:rPr lang="en-US" i="1" dirty="0">
                <a:latin typeface="Times New Roman" panose="02020603050405020304" pitchFamily="18" charset="0"/>
              </a:rPr>
              <a:t>t</a:t>
            </a:r>
            <a:r>
              <a:rPr lang="en-US" dirty="0">
                <a:latin typeface="Times New Roman" panose="02020603050405020304" pitchFamily="18" charset="0"/>
              </a:rPr>
              <a:t> = 0</a:t>
            </a:r>
            <a:endParaRPr lang="en-US" dirty="0"/>
          </a:p>
          <a:p>
            <a:pPr marL="914400" lvl="2" indent="0">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a:t>
            </a:r>
            <a:r>
              <a:rPr lang="en-US" dirty="0"/>
              <a:t> is best approximated by </a:t>
            </a:r>
            <a:r>
              <a:rPr lang="en-US" i="1" dirty="0">
                <a:latin typeface="Times New Roman" panose="02020603050405020304" pitchFamily="18" charset="0"/>
              </a:rPr>
              <a:t>a</a:t>
            </a:r>
            <a:r>
              <a:rPr lang="en-US" baseline="-25000" dirty="0">
                <a:latin typeface="Times New Roman" panose="02020603050405020304" pitchFamily="18" charset="0"/>
              </a:rPr>
              <a:t>0</a:t>
            </a:r>
          </a:p>
          <a:p>
            <a:pPr marL="914400" lvl="2" indent="0">
              <a:buNone/>
            </a:pPr>
            <a:endParaRPr lang="en-US" baseline="-25000" dirty="0"/>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14</a:t>
            </a:fld>
            <a:endParaRPr lang="en-CA"/>
          </a:p>
        </p:txBody>
      </p:sp>
      <p:cxnSp>
        <p:nvCxnSpPr>
          <p:cNvPr id="7" name="Straight Connector 6">
            <a:extLst>
              <a:ext uri="{FF2B5EF4-FFF2-40B4-BE49-F238E27FC236}">
                <a16:creationId xmlns:a16="http://schemas.microsoft.com/office/drawing/2014/main" id="{2773BDE6-40CE-43D9-9DD1-7CF065659A31}"/>
              </a:ext>
            </a:extLst>
          </p:cNvPr>
          <p:cNvCxnSpPr>
            <a:cxnSpLocks/>
          </p:cNvCxnSpPr>
          <p:nvPr/>
        </p:nvCxnSpPr>
        <p:spPr>
          <a:xfrm>
            <a:off x="629092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CBEDD0-46A3-4EA6-ACD1-D5541D8CDF08}"/>
              </a:ext>
            </a:extLst>
          </p:cNvPr>
          <p:cNvSpPr txBox="1"/>
          <p:nvPr/>
        </p:nvSpPr>
        <p:spPr>
          <a:xfrm>
            <a:off x="613447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A1CD11A-B3E7-42A5-88F5-50E12B49A523}"/>
              </a:ext>
            </a:extLst>
          </p:cNvPr>
          <p:cNvCxnSpPr>
            <a:cxnSpLocks/>
          </p:cNvCxnSpPr>
          <p:nvPr/>
        </p:nvCxnSpPr>
        <p:spPr>
          <a:xfrm flipH="1">
            <a:off x="2190235" y="6268153"/>
            <a:ext cx="53346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A218D7-E49B-441E-9B03-007643E8564C}"/>
              </a:ext>
            </a:extLst>
          </p:cNvPr>
          <p:cNvCxnSpPr>
            <a:cxnSpLocks/>
          </p:cNvCxnSpPr>
          <p:nvPr/>
        </p:nvCxnSpPr>
        <p:spPr>
          <a:xfrm>
            <a:off x="53316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57D266-1944-4D2C-9065-07CFB6B61B7B}"/>
              </a:ext>
            </a:extLst>
          </p:cNvPr>
          <p:cNvSpPr txBox="1"/>
          <p:nvPr/>
        </p:nvSpPr>
        <p:spPr>
          <a:xfrm>
            <a:off x="505655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255F12B-9115-4007-8B82-81E27FA60EB8}"/>
              </a:ext>
            </a:extLst>
          </p:cNvPr>
          <p:cNvCxnSpPr>
            <a:cxnSpLocks/>
          </p:cNvCxnSpPr>
          <p:nvPr/>
        </p:nvCxnSpPr>
        <p:spPr>
          <a:xfrm>
            <a:off x="533597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4EDA99-DE59-4C10-9152-2F082AF002CC}"/>
              </a:ext>
            </a:extLst>
          </p:cNvPr>
          <p:cNvCxnSpPr>
            <a:cxnSpLocks/>
          </p:cNvCxnSpPr>
          <p:nvPr/>
        </p:nvCxnSpPr>
        <p:spPr>
          <a:xfrm>
            <a:off x="44061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477B5A-985F-44E1-B368-21E1AE34D046}"/>
              </a:ext>
            </a:extLst>
          </p:cNvPr>
          <p:cNvSpPr txBox="1"/>
          <p:nvPr/>
        </p:nvSpPr>
        <p:spPr>
          <a:xfrm>
            <a:off x="414068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6088B96B-4C00-4F93-BCCC-398BA626967B}"/>
              </a:ext>
            </a:extLst>
          </p:cNvPr>
          <p:cNvCxnSpPr>
            <a:cxnSpLocks/>
          </p:cNvCxnSpPr>
          <p:nvPr/>
        </p:nvCxnSpPr>
        <p:spPr>
          <a:xfrm>
            <a:off x="345963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E05E6-E224-4B75-85DE-9913971DA1EA}"/>
              </a:ext>
            </a:extLst>
          </p:cNvPr>
          <p:cNvSpPr txBox="1"/>
          <p:nvPr/>
        </p:nvSpPr>
        <p:spPr>
          <a:xfrm>
            <a:off x="318573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0C88266-21B7-4E1F-96A9-12E62316FA18}"/>
              </a:ext>
            </a:extLst>
          </p:cNvPr>
          <p:cNvCxnSpPr>
            <a:cxnSpLocks/>
          </p:cNvCxnSpPr>
          <p:nvPr/>
        </p:nvCxnSpPr>
        <p:spPr>
          <a:xfrm>
            <a:off x="251307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DC4C69-4711-4960-A17A-1DFD8EDBFC12}"/>
              </a:ext>
            </a:extLst>
          </p:cNvPr>
          <p:cNvSpPr txBox="1"/>
          <p:nvPr/>
        </p:nvSpPr>
        <p:spPr>
          <a:xfrm>
            <a:off x="221401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8B6F8FC1-CD11-45BF-9867-672340E3BBAA}"/>
              </a:ext>
            </a:extLst>
          </p:cNvPr>
          <p:cNvGraphicFramePr>
            <a:graphicFrameLocks noChangeAspect="1"/>
          </p:cNvGraphicFramePr>
          <p:nvPr>
            <p:extLst>
              <p:ext uri="{D42A27DB-BD31-4B8C-83A1-F6EECF244321}">
                <p14:modId xmlns:p14="http://schemas.microsoft.com/office/powerpoint/2010/main" val="442271374"/>
              </p:ext>
            </p:extLst>
          </p:nvPr>
        </p:nvGraphicFramePr>
        <p:xfrm>
          <a:off x="3013075" y="2836863"/>
          <a:ext cx="4078288" cy="406400"/>
        </p:xfrm>
        <a:graphic>
          <a:graphicData uri="http://schemas.openxmlformats.org/presentationml/2006/ole">
            <mc:AlternateContent xmlns:mc="http://schemas.openxmlformats.org/markup-compatibility/2006">
              <mc:Choice xmlns:v="urn:schemas-microsoft-com:vml" Requires="v">
                <p:oleObj spid="_x0000_s7178" name="Equation" r:id="rId6" imgW="2298600" imgH="228600" progId="Equation.DSMT4">
                  <p:embed/>
                </p:oleObj>
              </mc:Choice>
              <mc:Fallback>
                <p:oleObj name="Equation" r:id="rId6" imgW="2298600" imgH="228600" progId="Equation.DSMT4">
                  <p:embed/>
                  <p:pic>
                    <p:nvPicPr>
                      <p:cNvPr id="39" name="Object 38">
                        <a:extLst>
                          <a:ext uri="{FF2B5EF4-FFF2-40B4-BE49-F238E27FC236}">
                            <a16:creationId xmlns:a16="http://schemas.microsoft.com/office/drawing/2014/main" id="{8B6F8FC1-CD11-45BF-9867-672340E3BBAA}"/>
                          </a:ext>
                        </a:extLst>
                      </p:cNvPr>
                      <p:cNvPicPr/>
                      <p:nvPr/>
                    </p:nvPicPr>
                    <p:blipFill>
                      <a:blip r:embed="rId7"/>
                      <a:stretch>
                        <a:fillRect/>
                      </a:stretch>
                    </p:blipFill>
                    <p:spPr>
                      <a:xfrm>
                        <a:off x="3013075" y="2836863"/>
                        <a:ext cx="4078288" cy="406400"/>
                      </a:xfrm>
                      <a:prstGeom prst="rect">
                        <a:avLst/>
                      </a:prstGeom>
                    </p:spPr>
                  </p:pic>
                </p:oleObj>
              </mc:Fallback>
            </mc:AlternateContent>
          </a:graphicData>
        </a:graphic>
      </p:graphicFrame>
      <p:cxnSp>
        <p:nvCxnSpPr>
          <p:cNvPr id="43" name="Straight Connector 42">
            <a:extLst>
              <a:ext uri="{FF2B5EF4-FFF2-40B4-BE49-F238E27FC236}">
                <a16:creationId xmlns:a16="http://schemas.microsoft.com/office/drawing/2014/main" id="{73C9922D-892E-41D3-9A7F-C05C34BC856D}"/>
              </a:ext>
            </a:extLst>
          </p:cNvPr>
          <p:cNvCxnSpPr>
            <a:cxnSpLocks/>
          </p:cNvCxnSpPr>
          <p:nvPr/>
        </p:nvCxnSpPr>
        <p:spPr>
          <a:xfrm>
            <a:off x="7248669"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F4D7F77-585C-45FA-807A-9895746EF4E6}"/>
              </a:ext>
            </a:extLst>
          </p:cNvPr>
          <p:cNvSpPr txBox="1"/>
          <p:nvPr/>
        </p:nvSpPr>
        <p:spPr>
          <a:xfrm>
            <a:off x="7092216" y="6347543"/>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C368FB13-2F0F-40EB-A02D-B7DBE9BA7357}"/>
              </a:ext>
            </a:extLst>
          </p:cNvPr>
          <p:cNvCxnSpPr>
            <a:cxnSpLocks/>
          </p:cNvCxnSpPr>
          <p:nvPr/>
        </p:nvCxnSpPr>
        <p:spPr>
          <a:xfrm>
            <a:off x="6289374"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07737E64-3B71-4F69-B7F6-725069F27179}"/>
              </a:ext>
            </a:extLst>
          </p:cNvPr>
          <p:cNvSpPr/>
          <p:nvPr/>
        </p:nvSpPr>
        <p:spPr>
          <a:xfrm rot="20601967" flipH="1">
            <a:off x="2260275" y="4775392"/>
            <a:ext cx="5304988" cy="760946"/>
          </a:xfrm>
          <a:custGeom>
            <a:avLst/>
            <a:gdLst>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18407 w 5201174"/>
              <a:gd name="connsiteY1" fmla="*/ 310392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4" fmla="*/ 5201174 w 5201174"/>
              <a:gd name="connsiteY4" fmla="*/ 209005 h 1249239"/>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0" fmla="*/ 0 w 3322040"/>
              <a:gd name="connsiteY0" fmla="*/ 1157680 h 1157680"/>
              <a:gd name="connsiteX1" fmla="*/ 1518407 w 3322040"/>
              <a:gd name="connsiteY1" fmla="*/ 318781 h 1157680"/>
              <a:gd name="connsiteX2" fmla="*/ 3322040 w 3322040"/>
              <a:gd name="connsiteY2" fmla="*/ 0 h 1157680"/>
              <a:gd name="connsiteX0" fmla="*/ 0 w 3473042"/>
              <a:gd name="connsiteY0" fmla="*/ 1107346 h 1107346"/>
              <a:gd name="connsiteX1" fmla="*/ 1518407 w 3473042"/>
              <a:gd name="connsiteY1" fmla="*/ 268447 h 1107346"/>
              <a:gd name="connsiteX2" fmla="*/ 3473042 w 3473042"/>
              <a:gd name="connsiteY2" fmla="*/ 0 h 1107346"/>
              <a:gd name="connsiteX0" fmla="*/ 0 w 3473042"/>
              <a:gd name="connsiteY0" fmla="*/ 1108041 h 1108041"/>
              <a:gd name="connsiteX1" fmla="*/ 1518407 w 3473042"/>
              <a:gd name="connsiteY1" fmla="*/ 269142 h 1108041"/>
              <a:gd name="connsiteX2" fmla="*/ 3473042 w 3473042"/>
              <a:gd name="connsiteY2" fmla="*/ 695 h 1108041"/>
              <a:gd name="connsiteX0" fmla="*/ 0 w 3473042"/>
              <a:gd name="connsiteY0" fmla="*/ 1107363 h 1107363"/>
              <a:gd name="connsiteX1" fmla="*/ 1518407 w 3473042"/>
              <a:gd name="connsiteY1" fmla="*/ 268464 h 1107363"/>
              <a:gd name="connsiteX2" fmla="*/ 3473042 w 3473042"/>
              <a:gd name="connsiteY2" fmla="*/ 17 h 1107363"/>
              <a:gd name="connsiteX0" fmla="*/ 0 w 3473042"/>
              <a:gd name="connsiteY0" fmla="*/ 1107364 h 1107364"/>
              <a:gd name="connsiteX1" fmla="*/ 1518407 w 3473042"/>
              <a:gd name="connsiteY1" fmla="*/ 268465 h 1107364"/>
              <a:gd name="connsiteX2" fmla="*/ 3473042 w 3473042"/>
              <a:gd name="connsiteY2" fmla="*/ 18 h 1107364"/>
              <a:gd name="connsiteX0" fmla="*/ 0 w 3481431"/>
              <a:gd name="connsiteY0" fmla="*/ 1174477 h 1174477"/>
              <a:gd name="connsiteX1" fmla="*/ 1526796 w 3481431"/>
              <a:gd name="connsiteY1" fmla="*/ 268466 h 1174477"/>
              <a:gd name="connsiteX2" fmla="*/ 3481431 w 3481431"/>
              <a:gd name="connsiteY2" fmla="*/ 19 h 1174477"/>
              <a:gd name="connsiteX0" fmla="*/ 0 w 3481431"/>
              <a:gd name="connsiteY0" fmla="*/ 1174469 h 1174469"/>
              <a:gd name="connsiteX1" fmla="*/ 2265027 w 3481431"/>
              <a:gd name="connsiteY1" fmla="*/ 335570 h 1174469"/>
              <a:gd name="connsiteX2" fmla="*/ 3481431 w 3481431"/>
              <a:gd name="connsiteY2" fmla="*/ 11 h 1174469"/>
              <a:gd name="connsiteX0" fmla="*/ 0 w 4269997"/>
              <a:gd name="connsiteY0" fmla="*/ 898610 h 898610"/>
              <a:gd name="connsiteX1" fmla="*/ 2265027 w 4269997"/>
              <a:gd name="connsiteY1" fmla="*/ 59711 h 898610"/>
              <a:gd name="connsiteX2" fmla="*/ 4269997 w 4269997"/>
              <a:gd name="connsiteY2" fmla="*/ 68101 h 898610"/>
              <a:gd name="connsiteX0" fmla="*/ 0 w 4269997"/>
              <a:gd name="connsiteY0" fmla="*/ 931655 h 931655"/>
              <a:gd name="connsiteX1" fmla="*/ 2265027 w 4269997"/>
              <a:gd name="connsiteY1" fmla="*/ 92756 h 931655"/>
              <a:gd name="connsiteX2" fmla="*/ 4269997 w 4269997"/>
              <a:gd name="connsiteY2" fmla="*/ 101146 h 931655"/>
              <a:gd name="connsiteX0" fmla="*/ 0 w 4269997"/>
              <a:gd name="connsiteY0" fmla="*/ 931655 h 931655"/>
              <a:gd name="connsiteX1" fmla="*/ 2130803 w 4269997"/>
              <a:gd name="connsiteY1" fmla="*/ 92756 h 931655"/>
              <a:gd name="connsiteX2" fmla="*/ 4269997 w 4269997"/>
              <a:gd name="connsiteY2" fmla="*/ 101146 h 931655"/>
              <a:gd name="connsiteX0" fmla="*/ 0 w 4269997"/>
              <a:gd name="connsiteY0" fmla="*/ 915462 h 915462"/>
              <a:gd name="connsiteX1" fmla="*/ 2130803 w 4269997"/>
              <a:gd name="connsiteY1" fmla="*/ 76563 h 915462"/>
              <a:gd name="connsiteX2" fmla="*/ 4269997 w 4269997"/>
              <a:gd name="connsiteY2" fmla="*/ 84953 h 915462"/>
            </a:gdLst>
            <a:ahLst/>
            <a:cxnLst>
              <a:cxn ang="0">
                <a:pos x="connsiteX0" y="connsiteY0"/>
              </a:cxn>
              <a:cxn ang="0">
                <a:pos x="connsiteX1" y="connsiteY1"/>
              </a:cxn>
              <a:cxn ang="0">
                <a:pos x="connsiteX2" y="connsiteY2"/>
              </a:cxn>
            </a:cxnLst>
            <a:rect l="l" t="t" r="r" b="b"/>
            <a:pathLst>
              <a:path w="4269997" h="915462">
                <a:moveTo>
                  <a:pt x="0" y="915462"/>
                </a:moveTo>
                <a:cubicBezTo>
                  <a:pt x="473280" y="562425"/>
                  <a:pt x="1427526" y="173036"/>
                  <a:pt x="2130803" y="76563"/>
                </a:cubicBezTo>
                <a:cubicBezTo>
                  <a:pt x="2834080" y="-19910"/>
                  <a:pt x="3533164" y="-33891"/>
                  <a:pt x="4269997" y="8495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ECFAD73-8F52-443E-9501-25D0F1F44A4E}"/>
              </a:ext>
            </a:extLst>
          </p:cNvPr>
          <p:cNvSpPr/>
          <p:nvPr/>
        </p:nvSpPr>
        <p:spPr>
          <a:xfrm>
            <a:off x="341391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EEA064F-2287-4BBF-9218-1F9F54DB02A5}"/>
              </a:ext>
            </a:extLst>
          </p:cNvPr>
          <p:cNvSpPr/>
          <p:nvPr/>
        </p:nvSpPr>
        <p:spPr>
          <a:xfrm>
            <a:off x="529104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01838AA-6641-4743-A62A-ABA2BD6C38CD}"/>
              </a:ext>
            </a:extLst>
          </p:cNvPr>
          <p:cNvSpPr/>
          <p:nvPr/>
        </p:nvSpPr>
        <p:spPr>
          <a:xfrm>
            <a:off x="624143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F18D498-9577-4234-8773-C605A41A16A0}"/>
              </a:ext>
            </a:extLst>
          </p:cNvPr>
          <p:cNvSpPr/>
          <p:nvPr/>
        </p:nvSpPr>
        <p:spPr>
          <a:xfrm>
            <a:off x="435670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8FBD446-ABAB-48EF-83A8-512899B9EFD0}"/>
              </a:ext>
            </a:extLst>
          </p:cNvPr>
          <p:cNvSpPr/>
          <p:nvPr/>
        </p:nvSpPr>
        <p:spPr>
          <a:xfrm>
            <a:off x="246529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97BD2FF-913C-477C-9ED9-58A440526668}"/>
              </a:ext>
            </a:extLst>
          </p:cNvPr>
          <p:cNvSpPr txBox="1"/>
          <p:nvPr/>
        </p:nvSpPr>
        <p:spPr>
          <a:xfrm>
            <a:off x="212757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63" name="TextBox 62">
            <a:extLst>
              <a:ext uri="{FF2B5EF4-FFF2-40B4-BE49-F238E27FC236}">
                <a16:creationId xmlns:a16="http://schemas.microsoft.com/office/drawing/2014/main" id="{167347C0-2468-4DBF-A4EF-CA51A3A785E1}"/>
              </a:ext>
            </a:extLst>
          </p:cNvPr>
          <p:cNvSpPr txBox="1"/>
          <p:nvPr/>
        </p:nvSpPr>
        <p:spPr>
          <a:xfrm>
            <a:off x="346683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64" name="TextBox 63">
            <a:extLst>
              <a:ext uri="{FF2B5EF4-FFF2-40B4-BE49-F238E27FC236}">
                <a16:creationId xmlns:a16="http://schemas.microsoft.com/office/drawing/2014/main" id="{88573133-B47E-4029-937D-7EAAD79EE0FC}"/>
              </a:ext>
            </a:extLst>
          </p:cNvPr>
          <p:cNvSpPr txBox="1"/>
          <p:nvPr/>
        </p:nvSpPr>
        <p:spPr>
          <a:xfrm>
            <a:off x="382516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65" name="TextBox 64">
            <a:extLst>
              <a:ext uri="{FF2B5EF4-FFF2-40B4-BE49-F238E27FC236}">
                <a16:creationId xmlns:a16="http://schemas.microsoft.com/office/drawing/2014/main" id="{CDB81A75-A5E8-4844-9CA3-74FE77EC0D8F}"/>
              </a:ext>
            </a:extLst>
          </p:cNvPr>
          <p:cNvSpPr txBox="1"/>
          <p:nvPr/>
        </p:nvSpPr>
        <p:spPr>
          <a:xfrm>
            <a:off x="535579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66" name="TextBox 65">
            <a:extLst>
              <a:ext uri="{FF2B5EF4-FFF2-40B4-BE49-F238E27FC236}">
                <a16:creationId xmlns:a16="http://schemas.microsoft.com/office/drawing/2014/main" id="{D587DF46-B2FF-4287-AF5F-D934F46D4BF3}"/>
              </a:ext>
            </a:extLst>
          </p:cNvPr>
          <p:cNvSpPr txBox="1"/>
          <p:nvPr/>
        </p:nvSpPr>
        <p:spPr>
          <a:xfrm>
            <a:off x="636813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D3093450-3FB2-4174-BA8F-1364EF1D3C00}"/>
              </a:ext>
            </a:extLst>
          </p:cNvPr>
          <p:cNvSpPr txBox="1"/>
          <p:nvPr/>
        </p:nvSpPr>
        <p:spPr>
          <a:xfrm>
            <a:off x="1203729" y="4921558"/>
            <a:ext cx="1595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30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68" name="Oval 67">
            <a:extLst>
              <a:ext uri="{FF2B5EF4-FFF2-40B4-BE49-F238E27FC236}">
                <a16:creationId xmlns:a16="http://schemas.microsoft.com/office/drawing/2014/main" id="{B9B073AE-8432-41B2-B48C-3F1562356C7E}"/>
              </a:ext>
            </a:extLst>
          </p:cNvPr>
          <p:cNvSpPr/>
          <p:nvPr/>
        </p:nvSpPr>
        <p:spPr>
          <a:xfrm>
            <a:off x="6244226" y="4651909"/>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D00EFDA1-94FA-4B3F-AF3B-9BA886E2D67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60965048"/>
      </p:ext>
    </p:extLst>
  </p:cSld>
  <p:clrMapOvr>
    <a:masterClrMapping/>
  </p:clrMapOvr>
  <mc:AlternateContent xmlns:mc="http://schemas.openxmlformats.org/markup-compatibility/2006" xmlns:p14="http://schemas.microsoft.com/office/powerpoint/2010/main">
    <mc:Choice Requires="p14">
      <p:transition spd="slow" p14:dur="2000" advTm="41825"/>
    </mc:Choice>
    <mc:Fallback xmlns="">
      <p:transition spd="slow" advTm="4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6"/>
                </p:tgtEl>
              </p:cMediaNode>
            </p:audio>
          </p:childTnLst>
        </p:cTn>
      </p:par>
    </p:tnLst>
    <p:bldLst>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AB89D9-92B1-4E25-9CBB-4ED273BAE027}"/>
              </a:ext>
            </a:extLst>
          </p:cNvPr>
          <p:cNvSpPr/>
          <p:nvPr/>
        </p:nvSpPr>
        <p:spPr>
          <a:xfrm>
            <a:off x="5347402" y="6182066"/>
            <a:ext cx="1883209" cy="15182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We can also estimate the value in the future or around </a:t>
            </a:r>
            <a:r>
              <a:rPr lang="en-US" i="1" dirty="0" err="1"/>
              <a:t>t</a:t>
            </a:r>
            <a:r>
              <a:rPr lang="en-US" i="1" baseline="-25000" dirty="0" err="1"/>
              <a:t>n</a:t>
            </a:r>
            <a:endParaRPr lang="en-US" dirty="0"/>
          </a:p>
          <a:p>
            <a:pPr lvl="1"/>
            <a:r>
              <a:rPr lang="en-US" dirty="0"/>
              <a:t>Extrapolate one step into the future by evaluating the least-squares quadratic polynomial at </a:t>
            </a:r>
            <a:r>
              <a:rPr lang="en-US" i="1" dirty="0">
                <a:latin typeface="Times New Roman" panose="02020603050405020304" pitchFamily="18" charset="0"/>
              </a:rPr>
              <a:t>t</a:t>
            </a:r>
            <a:r>
              <a:rPr lang="en-US" dirty="0">
                <a:latin typeface="Times New Roman" panose="02020603050405020304" pitchFamily="18" charset="0"/>
              </a:rPr>
              <a:t> = 1</a:t>
            </a:r>
            <a:endParaRPr lang="en-US" dirty="0"/>
          </a:p>
          <a:p>
            <a:pPr marL="914400" lvl="2" indent="0">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is best approximated by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endParaRPr lang="en-US" i="1" dirty="0">
              <a:latin typeface="Times New Roman" panose="02020603050405020304" pitchFamily="18" charset="0"/>
            </a:endParaRPr>
          </a:p>
          <a:p>
            <a:pPr marL="914400" lvl="2" indent="0">
              <a:buNone/>
            </a:pPr>
            <a:endParaRPr lang="en-US" i="1" dirty="0"/>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We also estimate the value at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h</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by evaluating the </a:t>
            </a:r>
            <a:r>
              <a:rPr lang="en-US" dirty="0"/>
              <a:t>least-squares quadratic</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polynomial at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rPr>
              <a:t>t</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rPr>
              <a:t> = </a:t>
            </a:r>
            <a:r>
              <a:rPr lang="en-US" i="1" dirty="0">
                <a:latin typeface="Symbol" panose="05050102010706020507" pitchFamily="18" charset="2"/>
              </a:rPr>
              <a:t>d </a:t>
            </a:r>
            <a:endParaRPr lang="en-US" i="1" dirty="0">
              <a:latin typeface="Times New Roman" panose="02020603050405020304" pitchFamily="18" charset="0"/>
            </a:endParaRPr>
          </a:p>
          <a:p>
            <a:pPr marL="914400" lvl="2" indent="0">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h</a:t>
            </a:r>
            <a:r>
              <a:rPr lang="en-US" dirty="0">
                <a:latin typeface="Times New Roman" panose="02020603050405020304" pitchFamily="18" charset="0"/>
              </a:rPr>
              <a:t>)</a:t>
            </a:r>
            <a:r>
              <a:rPr lang="en-US" dirty="0"/>
              <a:t> is best approximated by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dirty="0">
                <a:latin typeface="Symbol" panose="05050102010706020507" pitchFamily="18" charset="2"/>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latin typeface="Symbol" panose="05050102010706020507" pitchFamily="18" charset="2"/>
              </a:rPr>
              <a:t>)</a:t>
            </a:r>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40" name="Object 39">
            <a:extLst>
              <a:ext uri="{FF2B5EF4-FFF2-40B4-BE49-F238E27FC236}">
                <a16:creationId xmlns:a16="http://schemas.microsoft.com/office/drawing/2014/main" id="{4F0BED57-CAA8-4BD9-B5D2-2EE167B3F7CD}"/>
              </a:ext>
            </a:extLst>
          </p:cNvPr>
          <p:cNvGraphicFramePr>
            <a:graphicFrameLocks noChangeAspect="1"/>
          </p:cNvGraphicFramePr>
          <p:nvPr>
            <p:extLst>
              <p:ext uri="{D42A27DB-BD31-4B8C-83A1-F6EECF244321}">
                <p14:modId xmlns:p14="http://schemas.microsoft.com/office/powerpoint/2010/main" val="350794609"/>
              </p:ext>
            </p:extLst>
          </p:nvPr>
        </p:nvGraphicFramePr>
        <p:xfrm>
          <a:off x="3033713" y="3055938"/>
          <a:ext cx="3648075" cy="404812"/>
        </p:xfrm>
        <a:graphic>
          <a:graphicData uri="http://schemas.openxmlformats.org/presentationml/2006/ole">
            <mc:AlternateContent xmlns:mc="http://schemas.openxmlformats.org/markup-compatibility/2006">
              <mc:Choice xmlns:v="urn:schemas-microsoft-com:vml" Requires="v">
                <p:oleObj spid="_x0000_s8206" name="Equation" r:id="rId6" imgW="2057400" imgH="228600" progId="Equation.DSMT4">
                  <p:embed/>
                </p:oleObj>
              </mc:Choice>
              <mc:Fallback>
                <p:oleObj name="Equation" r:id="rId6" imgW="2057400" imgH="228600" progId="Equation.DSMT4">
                  <p:embed/>
                  <p:pic>
                    <p:nvPicPr>
                      <p:cNvPr id="40" name="Object 39">
                        <a:extLst>
                          <a:ext uri="{FF2B5EF4-FFF2-40B4-BE49-F238E27FC236}">
                            <a16:creationId xmlns:a16="http://schemas.microsoft.com/office/drawing/2014/main" id="{4F0BED57-CAA8-4BD9-B5D2-2EE167B3F7CD}"/>
                          </a:ext>
                        </a:extLst>
                      </p:cNvPr>
                      <p:cNvPicPr/>
                      <p:nvPr/>
                    </p:nvPicPr>
                    <p:blipFill>
                      <a:blip r:embed="rId7"/>
                      <a:stretch>
                        <a:fillRect/>
                      </a:stretch>
                    </p:blipFill>
                    <p:spPr>
                      <a:xfrm>
                        <a:off x="3033713" y="3055938"/>
                        <a:ext cx="3648075" cy="404812"/>
                      </a:xfrm>
                      <a:prstGeom prst="rect">
                        <a:avLst/>
                      </a:prstGeom>
                    </p:spPr>
                  </p:pic>
                </p:oleObj>
              </mc:Fallback>
            </mc:AlternateContent>
          </a:graphicData>
        </a:graphic>
      </p:graphicFrame>
      <p:cxnSp>
        <p:nvCxnSpPr>
          <p:cNvPr id="38" name="Straight Connector 37">
            <a:extLst>
              <a:ext uri="{FF2B5EF4-FFF2-40B4-BE49-F238E27FC236}">
                <a16:creationId xmlns:a16="http://schemas.microsoft.com/office/drawing/2014/main" id="{B71A953D-939E-4A45-BF26-197F8E2C526A}"/>
              </a:ext>
            </a:extLst>
          </p:cNvPr>
          <p:cNvCxnSpPr>
            <a:cxnSpLocks/>
          </p:cNvCxnSpPr>
          <p:nvPr/>
        </p:nvCxnSpPr>
        <p:spPr>
          <a:xfrm>
            <a:off x="629092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B9C8010-FDBE-40F5-98CD-DC85AAAED6C1}"/>
              </a:ext>
            </a:extLst>
          </p:cNvPr>
          <p:cNvSpPr txBox="1"/>
          <p:nvPr/>
        </p:nvSpPr>
        <p:spPr>
          <a:xfrm>
            <a:off x="613447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FDDDBA1A-B9FB-4A17-BCA1-4343A6EDC5F5}"/>
              </a:ext>
            </a:extLst>
          </p:cNvPr>
          <p:cNvCxnSpPr>
            <a:cxnSpLocks/>
          </p:cNvCxnSpPr>
          <p:nvPr/>
        </p:nvCxnSpPr>
        <p:spPr>
          <a:xfrm flipH="1">
            <a:off x="2190235" y="6268153"/>
            <a:ext cx="53346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1F2C383-A2C9-4C8C-A84A-89265C54ACC7}"/>
              </a:ext>
            </a:extLst>
          </p:cNvPr>
          <p:cNvCxnSpPr>
            <a:cxnSpLocks/>
          </p:cNvCxnSpPr>
          <p:nvPr/>
        </p:nvCxnSpPr>
        <p:spPr>
          <a:xfrm>
            <a:off x="53316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A429CC5-A979-40A0-9E2B-1F516561B319}"/>
              </a:ext>
            </a:extLst>
          </p:cNvPr>
          <p:cNvSpPr txBox="1"/>
          <p:nvPr/>
        </p:nvSpPr>
        <p:spPr>
          <a:xfrm>
            <a:off x="505655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0258B8FC-F507-4B0A-820D-3A5A79DC426C}"/>
              </a:ext>
            </a:extLst>
          </p:cNvPr>
          <p:cNvCxnSpPr>
            <a:cxnSpLocks/>
          </p:cNvCxnSpPr>
          <p:nvPr/>
        </p:nvCxnSpPr>
        <p:spPr>
          <a:xfrm>
            <a:off x="533597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237AC86-2BF5-4CC6-83F5-1C2AF125F39D}"/>
              </a:ext>
            </a:extLst>
          </p:cNvPr>
          <p:cNvCxnSpPr>
            <a:cxnSpLocks/>
          </p:cNvCxnSpPr>
          <p:nvPr/>
        </p:nvCxnSpPr>
        <p:spPr>
          <a:xfrm>
            <a:off x="44061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38FE506-F660-438E-9371-EF0A66628E6B}"/>
              </a:ext>
            </a:extLst>
          </p:cNvPr>
          <p:cNvSpPr txBox="1"/>
          <p:nvPr/>
        </p:nvSpPr>
        <p:spPr>
          <a:xfrm>
            <a:off x="414068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1" name="Straight Connector 50">
            <a:extLst>
              <a:ext uri="{FF2B5EF4-FFF2-40B4-BE49-F238E27FC236}">
                <a16:creationId xmlns:a16="http://schemas.microsoft.com/office/drawing/2014/main" id="{21627B64-5BD7-4472-B3CA-2AFCD6002281}"/>
              </a:ext>
            </a:extLst>
          </p:cNvPr>
          <p:cNvCxnSpPr>
            <a:cxnSpLocks/>
          </p:cNvCxnSpPr>
          <p:nvPr/>
        </p:nvCxnSpPr>
        <p:spPr>
          <a:xfrm>
            <a:off x="345963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4C5C53F-9B87-4CD2-B0A6-B749B2A9D0F6}"/>
              </a:ext>
            </a:extLst>
          </p:cNvPr>
          <p:cNvSpPr txBox="1"/>
          <p:nvPr/>
        </p:nvSpPr>
        <p:spPr>
          <a:xfrm>
            <a:off x="318573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A3EED472-5B1C-479B-9121-F470DAB962C2}"/>
              </a:ext>
            </a:extLst>
          </p:cNvPr>
          <p:cNvCxnSpPr>
            <a:cxnSpLocks/>
          </p:cNvCxnSpPr>
          <p:nvPr/>
        </p:nvCxnSpPr>
        <p:spPr>
          <a:xfrm>
            <a:off x="251307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D2FC775-E2B7-428B-BC53-B653E4A88237}"/>
              </a:ext>
            </a:extLst>
          </p:cNvPr>
          <p:cNvSpPr txBox="1"/>
          <p:nvPr/>
        </p:nvSpPr>
        <p:spPr>
          <a:xfrm>
            <a:off x="221401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5" name="Straight Connector 54">
            <a:extLst>
              <a:ext uri="{FF2B5EF4-FFF2-40B4-BE49-F238E27FC236}">
                <a16:creationId xmlns:a16="http://schemas.microsoft.com/office/drawing/2014/main" id="{B77BC82E-A53A-4D94-856D-A9EEBF87246F}"/>
              </a:ext>
            </a:extLst>
          </p:cNvPr>
          <p:cNvCxnSpPr>
            <a:cxnSpLocks/>
          </p:cNvCxnSpPr>
          <p:nvPr/>
        </p:nvCxnSpPr>
        <p:spPr>
          <a:xfrm>
            <a:off x="7248669"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8B12F83-F4CF-4EE5-BB01-D055FAD0A8CA}"/>
              </a:ext>
            </a:extLst>
          </p:cNvPr>
          <p:cNvSpPr txBox="1"/>
          <p:nvPr/>
        </p:nvSpPr>
        <p:spPr>
          <a:xfrm>
            <a:off x="7092216" y="6347543"/>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7" name="Straight Connector 56">
            <a:extLst>
              <a:ext uri="{FF2B5EF4-FFF2-40B4-BE49-F238E27FC236}">
                <a16:creationId xmlns:a16="http://schemas.microsoft.com/office/drawing/2014/main" id="{74629B5B-7ADD-4887-A022-52A840C01686}"/>
              </a:ext>
            </a:extLst>
          </p:cNvPr>
          <p:cNvCxnSpPr>
            <a:cxnSpLocks/>
          </p:cNvCxnSpPr>
          <p:nvPr/>
        </p:nvCxnSpPr>
        <p:spPr>
          <a:xfrm>
            <a:off x="6289374"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Freeform: Shape 57">
            <a:extLst>
              <a:ext uri="{FF2B5EF4-FFF2-40B4-BE49-F238E27FC236}">
                <a16:creationId xmlns:a16="http://schemas.microsoft.com/office/drawing/2014/main" id="{9A94C9D8-DA6C-450F-AE7D-4A76BDF54C91}"/>
              </a:ext>
            </a:extLst>
          </p:cNvPr>
          <p:cNvSpPr/>
          <p:nvPr/>
        </p:nvSpPr>
        <p:spPr>
          <a:xfrm rot="20601967" flipH="1">
            <a:off x="2260275" y="4775392"/>
            <a:ext cx="5304988" cy="760946"/>
          </a:xfrm>
          <a:custGeom>
            <a:avLst/>
            <a:gdLst>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18407 w 5201174"/>
              <a:gd name="connsiteY1" fmla="*/ 310392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4" fmla="*/ 5201174 w 5201174"/>
              <a:gd name="connsiteY4" fmla="*/ 209005 h 1249239"/>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0" fmla="*/ 0 w 3322040"/>
              <a:gd name="connsiteY0" fmla="*/ 1157680 h 1157680"/>
              <a:gd name="connsiteX1" fmla="*/ 1518407 w 3322040"/>
              <a:gd name="connsiteY1" fmla="*/ 318781 h 1157680"/>
              <a:gd name="connsiteX2" fmla="*/ 3322040 w 3322040"/>
              <a:gd name="connsiteY2" fmla="*/ 0 h 1157680"/>
              <a:gd name="connsiteX0" fmla="*/ 0 w 3473042"/>
              <a:gd name="connsiteY0" fmla="*/ 1107346 h 1107346"/>
              <a:gd name="connsiteX1" fmla="*/ 1518407 w 3473042"/>
              <a:gd name="connsiteY1" fmla="*/ 268447 h 1107346"/>
              <a:gd name="connsiteX2" fmla="*/ 3473042 w 3473042"/>
              <a:gd name="connsiteY2" fmla="*/ 0 h 1107346"/>
              <a:gd name="connsiteX0" fmla="*/ 0 w 3473042"/>
              <a:gd name="connsiteY0" fmla="*/ 1108041 h 1108041"/>
              <a:gd name="connsiteX1" fmla="*/ 1518407 w 3473042"/>
              <a:gd name="connsiteY1" fmla="*/ 269142 h 1108041"/>
              <a:gd name="connsiteX2" fmla="*/ 3473042 w 3473042"/>
              <a:gd name="connsiteY2" fmla="*/ 695 h 1108041"/>
              <a:gd name="connsiteX0" fmla="*/ 0 w 3473042"/>
              <a:gd name="connsiteY0" fmla="*/ 1107363 h 1107363"/>
              <a:gd name="connsiteX1" fmla="*/ 1518407 w 3473042"/>
              <a:gd name="connsiteY1" fmla="*/ 268464 h 1107363"/>
              <a:gd name="connsiteX2" fmla="*/ 3473042 w 3473042"/>
              <a:gd name="connsiteY2" fmla="*/ 17 h 1107363"/>
              <a:gd name="connsiteX0" fmla="*/ 0 w 3473042"/>
              <a:gd name="connsiteY0" fmla="*/ 1107364 h 1107364"/>
              <a:gd name="connsiteX1" fmla="*/ 1518407 w 3473042"/>
              <a:gd name="connsiteY1" fmla="*/ 268465 h 1107364"/>
              <a:gd name="connsiteX2" fmla="*/ 3473042 w 3473042"/>
              <a:gd name="connsiteY2" fmla="*/ 18 h 1107364"/>
              <a:gd name="connsiteX0" fmla="*/ 0 w 3481431"/>
              <a:gd name="connsiteY0" fmla="*/ 1174477 h 1174477"/>
              <a:gd name="connsiteX1" fmla="*/ 1526796 w 3481431"/>
              <a:gd name="connsiteY1" fmla="*/ 268466 h 1174477"/>
              <a:gd name="connsiteX2" fmla="*/ 3481431 w 3481431"/>
              <a:gd name="connsiteY2" fmla="*/ 19 h 1174477"/>
              <a:gd name="connsiteX0" fmla="*/ 0 w 3481431"/>
              <a:gd name="connsiteY0" fmla="*/ 1174469 h 1174469"/>
              <a:gd name="connsiteX1" fmla="*/ 2265027 w 3481431"/>
              <a:gd name="connsiteY1" fmla="*/ 335570 h 1174469"/>
              <a:gd name="connsiteX2" fmla="*/ 3481431 w 3481431"/>
              <a:gd name="connsiteY2" fmla="*/ 11 h 1174469"/>
              <a:gd name="connsiteX0" fmla="*/ 0 w 4269997"/>
              <a:gd name="connsiteY0" fmla="*/ 898610 h 898610"/>
              <a:gd name="connsiteX1" fmla="*/ 2265027 w 4269997"/>
              <a:gd name="connsiteY1" fmla="*/ 59711 h 898610"/>
              <a:gd name="connsiteX2" fmla="*/ 4269997 w 4269997"/>
              <a:gd name="connsiteY2" fmla="*/ 68101 h 898610"/>
              <a:gd name="connsiteX0" fmla="*/ 0 w 4269997"/>
              <a:gd name="connsiteY0" fmla="*/ 931655 h 931655"/>
              <a:gd name="connsiteX1" fmla="*/ 2265027 w 4269997"/>
              <a:gd name="connsiteY1" fmla="*/ 92756 h 931655"/>
              <a:gd name="connsiteX2" fmla="*/ 4269997 w 4269997"/>
              <a:gd name="connsiteY2" fmla="*/ 101146 h 931655"/>
              <a:gd name="connsiteX0" fmla="*/ 0 w 4269997"/>
              <a:gd name="connsiteY0" fmla="*/ 931655 h 931655"/>
              <a:gd name="connsiteX1" fmla="*/ 2130803 w 4269997"/>
              <a:gd name="connsiteY1" fmla="*/ 92756 h 931655"/>
              <a:gd name="connsiteX2" fmla="*/ 4269997 w 4269997"/>
              <a:gd name="connsiteY2" fmla="*/ 101146 h 931655"/>
              <a:gd name="connsiteX0" fmla="*/ 0 w 4269997"/>
              <a:gd name="connsiteY0" fmla="*/ 915462 h 915462"/>
              <a:gd name="connsiteX1" fmla="*/ 2130803 w 4269997"/>
              <a:gd name="connsiteY1" fmla="*/ 76563 h 915462"/>
              <a:gd name="connsiteX2" fmla="*/ 4269997 w 4269997"/>
              <a:gd name="connsiteY2" fmla="*/ 84953 h 915462"/>
            </a:gdLst>
            <a:ahLst/>
            <a:cxnLst>
              <a:cxn ang="0">
                <a:pos x="connsiteX0" y="connsiteY0"/>
              </a:cxn>
              <a:cxn ang="0">
                <a:pos x="connsiteX1" y="connsiteY1"/>
              </a:cxn>
              <a:cxn ang="0">
                <a:pos x="connsiteX2" y="connsiteY2"/>
              </a:cxn>
            </a:cxnLst>
            <a:rect l="l" t="t" r="r" b="b"/>
            <a:pathLst>
              <a:path w="4269997" h="915462">
                <a:moveTo>
                  <a:pt x="0" y="915462"/>
                </a:moveTo>
                <a:cubicBezTo>
                  <a:pt x="473280" y="562425"/>
                  <a:pt x="1427526" y="173036"/>
                  <a:pt x="2130803" y="76563"/>
                </a:cubicBezTo>
                <a:cubicBezTo>
                  <a:pt x="2834080" y="-19910"/>
                  <a:pt x="3533164" y="-33891"/>
                  <a:pt x="4269997" y="8495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93B3756-5408-4344-9750-4C1FBFEFF056}"/>
              </a:ext>
            </a:extLst>
          </p:cNvPr>
          <p:cNvSpPr/>
          <p:nvPr/>
        </p:nvSpPr>
        <p:spPr>
          <a:xfrm>
            <a:off x="341391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62494EF-2C6F-4F41-8F10-96FFF4B363ED}"/>
              </a:ext>
            </a:extLst>
          </p:cNvPr>
          <p:cNvSpPr/>
          <p:nvPr/>
        </p:nvSpPr>
        <p:spPr>
          <a:xfrm>
            <a:off x="529104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74D487C-7196-498A-93C5-376BABC4AD0A}"/>
              </a:ext>
            </a:extLst>
          </p:cNvPr>
          <p:cNvSpPr/>
          <p:nvPr/>
        </p:nvSpPr>
        <p:spPr>
          <a:xfrm>
            <a:off x="624143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CFE1AC1-48D5-4950-921B-B68CC1AC8842}"/>
              </a:ext>
            </a:extLst>
          </p:cNvPr>
          <p:cNvSpPr/>
          <p:nvPr/>
        </p:nvSpPr>
        <p:spPr>
          <a:xfrm>
            <a:off x="435670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915C861-DA08-49B4-8741-2195D615AF4F}"/>
              </a:ext>
            </a:extLst>
          </p:cNvPr>
          <p:cNvSpPr/>
          <p:nvPr/>
        </p:nvSpPr>
        <p:spPr>
          <a:xfrm>
            <a:off x="246529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7A9A49E8-4859-48D8-8ED4-C60AC96221C4}"/>
              </a:ext>
            </a:extLst>
          </p:cNvPr>
          <p:cNvSpPr txBox="1"/>
          <p:nvPr/>
        </p:nvSpPr>
        <p:spPr>
          <a:xfrm>
            <a:off x="212757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65" name="TextBox 64">
            <a:extLst>
              <a:ext uri="{FF2B5EF4-FFF2-40B4-BE49-F238E27FC236}">
                <a16:creationId xmlns:a16="http://schemas.microsoft.com/office/drawing/2014/main" id="{6390B933-F474-4FCA-9C67-4743F604E2FF}"/>
              </a:ext>
            </a:extLst>
          </p:cNvPr>
          <p:cNvSpPr txBox="1"/>
          <p:nvPr/>
        </p:nvSpPr>
        <p:spPr>
          <a:xfrm>
            <a:off x="346683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66" name="TextBox 65">
            <a:extLst>
              <a:ext uri="{FF2B5EF4-FFF2-40B4-BE49-F238E27FC236}">
                <a16:creationId xmlns:a16="http://schemas.microsoft.com/office/drawing/2014/main" id="{61D200AD-BB51-4918-AF30-712BD1B75F36}"/>
              </a:ext>
            </a:extLst>
          </p:cNvPr>
          <p:cNvSpPr txBox="1"/>
          <p:nvPr/>
        </p:nvSpPr>
        <p:spPr>
          <a:xfrm>
            <a:off x="382516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67" name="TextBox 66">
            <a:extLst>
              <a:ext uri="{FF2B5EF4-FFF2-40B4-BE49-F238E27FC236}">
                <a16:creationId xmlns:a16="http://schemas.microsoft.com/office/drawing/2014/main" id="{FAA5E21B-3FB7-4949-847C-8438CE6BA135}"/>
              </a:ext>
            </a:extLst>
          </p:cNvPr>
          <p:cNvSpPr txBox="1"/>
          <p:nvPr/>
        </p:nvSpPr>
        <p:spPr>
          <a:xfrm>
            <a:off x="535579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68" name="TextBox 67">
            <a:extLst>
              <a:ext uri="{FF2B5EF4-FFF2-40B4-BE49-F238E27FC236}">
                <a16:creationId xmlns:a16="http://schemas.microsoft.com/office/drawing/2014/main" id="{A076CB9E-BDFD-4659-9381-0FD66BF01451}"/>
              </a:ext>
            </a:extLst>
          </p:cNvPr>
          <p:cNvSpPr txBox="1"/>
          <p:nvPr/>
        </p:nvSpPr>
        <p:spPr>
          <a:xfrm>
            <a:off x="636813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698DDCA5-7E93-46AD-A5D9-D80F51ADD7F8}"/>
              </a:ext>
            </a:extLst>
          </p:cNvPr>
          <p:cNvSpPr txBox="1"/>
          <p:nvPr/>
        </p:nvSpPr>
        <p:spPr>
          <a:xfrm>
            <a:off x="1203729" y="4921558"/>
            <a:ext cx="159530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30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42" name="Oval 41">
            <a:extLst>
              <a:ext uri="{FF2B5EF4-FFF2-40B4-BE49-F238E27FC236}">
                <a16:creationId xmlns:a16="http://schemas.microsoft.com/office/drawing/2014/main" id="{2FB97D31-0459-4372-9CE7-AD2591A46333}"/>
              </a:ext>
            </a:extLst>
          </p:cNvPr>
          <p:cNvSpPr/>
          <p:nvPr/>
        </p:nvSpPr>
        <p:spPr>
          <a:xfrm>
            <a:off x="7192183" y="4677076"/>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B2EBC19E-F42F-4A1D-B603-493744BAB8B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graphicFrame>
        <p:nvGraphicFramePr>
          <p:cNvPr id="37" name="Object 36">
            <a:extLst>
              <a:ext uri="{FF2B5EF4-FFF2-40B4-BE49-F238E27FC236}">
                <a16:creationId xmlns:a16="http://schemas.microsoft.com/office/drawing/2014/main" id="{4F0BED57-CAA8-4BD9-B5D2-2EE167B3F7CD}"/>
              </a:ext>
            </a:extLst>
          </p:cNvPr>
          <p:cNvGraphicFramePr>
            <a:graphicFrameLocks noChangeAspect="1"/>
          </p:cNvGraphicFramePr>
          <p:nvPr>
            <p:extLst>
              <p:ext uri="{D42A27DB-BD31-4B8C-83A1-F6EECF244321}">
                <p14:modId xmlns:p14="http://schemas.microsoft.com/office/powerpoint/2010/main" val="3381162762"/>
              </p:ext>
            </p:extLst>
          </p:nvPr>
        </p:nvGraphicFramePr>
        <p:xfrm>
          <a:off x="7772400" y="3863181"/>
          <a:ext cx="1171575" cy="696912"/>
        </p:xfrm>
        <a:graphic>
          <a:graphicData uri="http://schemas.openxmlformats.org/presentationml/2006/ole">
            <mc:AlternateContent xmlns:mc="http://schemas.openxmlformats.org/markup-compatibility/2006">
              <mc:Choice xmlns:v="urn:schemas-microsoft-com:vml" Requires="v">
                <p:oleObj spid="_x0000_s8207" name="Equation" r:id="rId9" imgW="660240" imgH="393480" progId="Equation.DSMT4">
                  <p:embed/>
                </p:oleObj>
              </mc:Choice>
              <mc:Fallback>
                <p:oleObj name="Equation" r:id="rId9" imgW="660240" imgH="393480" progId="Equation.DSMT4">
                  <p:embed/>
                  <p:pic>
                    <p:nvPicPr>
                      <p:cNvPr id="38" name="Object 37">
                        <a:extLst>
                          <a:ext uri="{FF2B5EF4-FFF2-40B4-BE49-F238E27FC236}">
                            <a16:creationId xmlns:a16="http://schemas.microsoft.com/office/drawing/2014/main" id="{4F0BED57-CAA8-4BD9-B5D2-2EE167B3F7CD}"/>
                          </a:ext>
                        </a:extLst>
                      </p:cNvPr>
                      <p:cNvPicPr/>
                      <p:nvPr/>
                    </p:nvPicPr>
                    <p:blipFill>
                      <a:blip r:embed="rId10"/>
                      <a:stretch>
                        <a:fillRect/>
                      </a:stretch>
                    </p:blipFill>
                    <p:spPr>
                      <a:xfrm>
                        <a:off x="7772400" y="3863181"/>
                        <a:ext cx="1171575" cy="69691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000587449"/>
      </p:ext>
    </p:extLst>
  </p:cSld>
  <p:clrMapOvr>
    <a:masterClrMapping/>
  </p:clrMapOvr>
  <mc:AlternateContent xmlns:mc="http://schemas.openxmlformats.org/markup-compatibility/2006" xmlns:p14="http://schemas.microsoft.com/office/powerpoint/2010/main">
    <mc:Choice Requires="p14">
      <p:transition spd="slow" p14:dur="2000" advTm="114546"/>
    </mc:Choice>
    <mc:Fallback xmlns="">
      <p:transition spd="slow" advTm="11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7"/>
                </p:tgtEl>
              </p:cMediaNode>
            </p:audio>
          </p:childTnLst>
        </p:cTn>
      </p:par>
    </p:tnLst>
    <p:bldLst>
      <p:bldP spid="26" grpId="0"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23DC-8991-40F1-965B-47C6C590D813}"/>
              </a:ext>
            </a:extLst>
          </p:cNvPr>
          <p:cNvSpPr>
            <a:spLocks noGrp="1"/>
          </p:cNvSpPr>
          <p:nvPr>
            <p:ph type="title"/>
          </p:nvPr>
        </p:nvSpPr>
        <p:spPr/>
        <p:txBody>
          <a:bodyPr/>
          <a:lstStyle/>
          <a:p>
            <a:r>
              <a:rPr lang="en-US" dirty="0">
                <a:latin typeface="Times New Roman" panose="02020603050405020304" pitchFamily="18" charset="0"/>
              </a:rPr>
              <a:t>O(1)</a:t>
            </a:r>
            <a:r>
              <a:rPr lang="en-US" dirty="0"/>
              <a:t> run time?</a:t>
            </a:r>
          </a:p>
        </p:txBody>
      </p:sp>
      <p:sp>
        <p:nvSpPr>
          <p:cNvPr id="3" name="Content Placeholder 2">
            <a:extLst>
              <a:ext uri="{FF2B5EF4-FFF2-40B4-BE49-F238E27FC236}">
                <a16:creationId xmlns:a16="http://schemas.microsoft.com/office/drawing/2014/main" id="{4EF5D8E4-C42A-46F8-809B-CFEFA74948DA}"/>
              </a:ext>
            </a:extLst>
          </p:cNvPr>
          <p:cNvSpPr>
            <a:spLocks noGrp="1"/>
          </p:cNvSpPr>
          <p:nvPr>
            <p:ph idx="1"/>
          </p:nvPr>
        </p:nvSpPr>
        <p:spPr>
          <a:xfrm>
            <a:off x="457200" y="1600200"/>
            <a:ext cx="8552576" cy="4525963"/>
          </a:xfrm>
        </p:spPr>
        <p:txBody>
          <a:bodyPr/>
          <a:lstStyle/>
          <a:p>
            <a:r>
              <a:rPr lang="en-US" dirty="0"/>
              <a:t>Issue:</a:t>
            </a:r>
          </a:p>
          <a:p>
            <a:pPr lvl="1"/>
            <a:r>
              <a:rPr lang="en-US" dirty="0"/>
              <a:t>This is still a single </a:t>
            </a:r>
            <a:r>
              <a:rPr lang="en-US" dirty="0">
                <a:latin typeface="Times New Roman" panose="02020603050405020304" pitchFamily="18" charset="0"/>
              </a:rPr>
              <a:t>O(</a:t>
            </a:r>
            <a:r>
              <a:rPr lang="en-US" i="1" dirty="0">
                <a:latin typeface="Times New Roman" panose="02020603050405020304" pitchFamily="18" charset="0"/>
              </a:rPr>
              <a:t>n</a:t>
            </a:r>
            <a:r>
              <a:rPr lang="en-US" dirty="0">
                <a:latin typeface="Times New Roman" panose="02020603050405020304" pitchFamily="18" charset="0"/>
              </a:rPr>
              <a:t>)</a:t>
            </a:r>
            <a:r>
              <a:rPr lang="en-US" dirty="0"/>
              <a:t> calculation with each step</a:t>
            </a:r>
          </a:p>
          <a:p>
            <a:pPr lvl="1"/>
            <a:r>
              <a:rPr lang="en-US" dirty="0"/>
              <a:t>You may note that there is a particular pattern</a:t>
            </a:r>
          </a:p>
          <a:p>
            <a:pPr lvl="1"/>
            <a:endPar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1"/>
            <a:endParaRPr lang="en-US" dirty="0">
              <a:solidFill>
                <a:prstClr val="white"/>
              </a:solidFill>
            </a:endParaRPr>
          </a:p>
          <a:p>
            <a:pPr lvl="1"/>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With the next step, the coefficients are now</a:t>
            </a:r>
          </a:p>
          <a:p>
            <a:pPr lvl="1"/>
            <a:endParaRPr lang="en-US" sz="1600" dirty="0">
              <a:solidFill>
                <a:prstClr val="white"/>
              </a:solidFill>
            </a:endParaRPr>
          </a:p>
          <a:p>
            <a:pPr lvl="1"/>
            <a:endParaRPr lang="en-US" sz="1600" dirty="0">
              <a:solidFill>
                <a:prstClr val="white"/>
              </a:solidFill>
            </a:endParaRPr>
          </a:p>
          <a:p>
            <a:pPr marL="457200" lvl="1" indent="0">
              <a:buNone/>
            </a:pPr>
            <a:endParaRPr lang="en-US" sz="1600" dirty="0">
              <a:solidFill>
                <a:prstClr val="white"/>
              </a:solidFill>
            </a:endParaRPr>
          </a:p>
          <a:p>
            <a:pPr lvl="1"/>
            <a:r>
              <a:rPr lang="en-US" dirty="0">
                <a:solidFill>
                  <a:prstClr val="white"/>
                </a:solidFill>
              </a:rPr>
              <a:t>Let                                             </a:t>
            </a:r>
            <a:r>
              <a:rPr lang="en-US" dirty="0" smtClean="0">
                <a:solidFill>
                  <a:prstClr val="white"/>
                </a:solidFill>
              </a:rPr>
              <a:t>   </a:t>
            </a:r>
            <a:r>
              <a:rPr lang="en-US" dirty="0">
                <a:solidFill>
                  <a:prstClr val="white"/>
                </a:solidFill>
              </a:rPr>
              <a:t>, and so we update</a:t>
            </a:r>
          </a:p>
          <a:p>
            <a:pPr marL="457200" lvl="1" indent="0">
              <a:buNone/>
            </a:pPr>
            <a:endPar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1" indent="0">
              <a:buNone/>
            </a:pPr>
            <a:endParaRPr lang="en-US" sz="1100" dirty="0">
              <a:latin typeface="Consolas" panose="020B0609020204030204" pitchFamily="49" charset="0"/>
            </a:endParaRPr>
          </a:p>
        </p:txBody>
      </p:sp>
      <p:sp>
        <p:nvSpPr>
          <p:cNvPr id="4" name="Footer Placeholder 3">
            <a:extLst>
              <a:ext uri="{FF2B5EF4-FFF2-40B4-BE49-F238E27FC236}">
                <a16:creationId xmlns:a16="http://schemas.microsoft.com/office/drawing/2014/main" id="{8CCAF046-9864-43F7-AD31-E76BEE6F23FE}"/>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D8C06E4D-2CF2-4825-8A6D-A85B83B35C01}"/>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a:extLst>
              <a:ext uri="{FF2B5EF4-FFF2-40B4-BE49-F238E27FC236}">
                <a16:creationId xmlns:a16="http://schemas.microsoft.com/office/drawing/2014/main" id="{D77CEC0A-94E4-4ED6-BBD8-AC8FFE2BB1DF}"/>
              </a:ext>
            </a:extLst>
          </p:cNvPr>
          <p:cNvGraphicFramePr>
            <a:graphicFrameLocks noChangeAspect="1"/>
          </p:cNvGraphicFramePr>
          <p:nvPr>
            <p:extLst>
              <p:ext uri="{D42A27DB-BD31-4B8C-83A1-F6EECF244321}">
                <p14:modId xmlns:p14="http://schemas.microsoft.com/office/powerpoint/2010/main" val="3032237508"/>
              </p:ext>
            </p:extLst>
          </p:nvPr>
        </p:nvGraphicFramePr>
        <p:xfrm>
          <a:off x="2169508" y="2762625"/>
          <a:ext cx="4348162" cy="811213"/>
        </p:xfrm>
        <a:graphic>
          <a:graphicData uri="http://schemas.openxmlformats.org/presentationml/2006/ole">
            <mc:AlternateContent xmlns:mc="http://schemas.openxmlformats.org/markup-compatibility/2006">
              <mc:Choice xmlns:v="urn:schemas-microsoft-com:vml" Requires="v">
                <p:oleObj spid="_x0000_s9266" name="Equation" r:id="rId6" imgW="2450880" imgH="457200" progId="Equation.DSMT4">
                  <p:embed/>
                </p:oleObj>
              </mc:Choice>
              <mc:Fallback>
                <p:oleObj name="Equation" r:id="rId6" imgW="2450880" imgH="457200" progId="Equation.DSMT4">
                  <p:embed/>
                  <p:pic>
                    <p:nvPicPr>
                      <p:cNvPr id="31" name="Object 30">
                        <a:extLst>
                          <a:ext uri="{FF2B5EF4-FFF2-40B4-BE49-F238E27FC236}">
                            <a16:creationId xmlns:a16="http://schemas.microsoft.com/office/drawing/2014/main" id="{DEA79D3C-88AE-4B87-8AC0-BA6DF659236D}"/>
                          </a:ext>
                        </a:extLst>
                      </p:cNvPr>
                      <p:cNvPicPr/>
                      <p:nvPr/>
                    </p:nvPicPr>
                    <p:blipFill>
                      <a:blip r:embed="rId7"/>
                      <a:stretch>
                        <a:fillRect/>
                      </a:stretch>
                    </p:blipFill>
                    <p:spPr>
                      <a:xfrm>
                        <a:off x="2169508" y="2762625"/>
                        <a:ext cx="4348162" cy="8112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496FA8A-57F3-4FE9-ADB4-40A4BA4DC3D9}"/>
              </a:ext>
            </a:extLst>
          </p:cNvPr>
          <p:cNvGraphicFramePr>
            <a:graphicFrameLocks noChangeAspect="1"/>
          </p:cNvGraphicFramePr>
          <p:nvPr>
            <p:extLst>
              <p:ext uri="{D42A27DB-BD31-4B8C-83A1-F6EECF244321}">
                <p14:modId xmlns:p14="http://schemas.microsoft.com/office/powerpoint/2010/main" val="3427782561"/>
              </p:ext>
            </p:extLst>
          </p:nvPr>
        </p:nvGraphicFramePr>
        <p:xfrm>
          <a:off x="2169508" y="3994707"/>
          <a:ext cx="4303713" cy="811212"/>
        </p:xfrm>
        <a:graphic>
          <a:graphicData uri="http://schemas.openxmlformats.org/presentationml/2006/ole">
            <mc:AlternateContent xmlns:mc="http://schemas.openxmlformats.org/markup-compatibility/2006">
              <mc:Choice xmlns:v="urn:schemas-microsoft-com:vml" Requires="v">
                <p:oleObj spid="_x0000_s9267" name="Equation" r:id="rId8" imgW="2425680" imgH="457200" progId="Equation.DSMT4">
                  <p:embed/>
                </p:oleObj>
              </mc:Choice>
              <mc:Fallback>
                <p:oleObj name="Equation" r:id="rId8" imgW="2425680" imgH="457200" progId="Equation.DSMT4">
                  <p:embed/>
                  <p:pic>
                    <p:nvPicPr>
                      <p:cNvPr id="6" name="Object 5">
                        <a:extLst>
                          <a:ext uri="{FF2B5EF4-FFF2-40B4-BE49-F238E27FC236}">
                            <a16:creationId xmlns:a16="http://schemas.microsoft.com/office/drawing/2014/main" id="{D77CEC0A-94E4-4ED6-BBD8-AC8FFE2BB1DF}"/>
                          </a:ext>
                        </a:extLst>
                      </p:cNvPr>
                      <p:cNvPicPr/>
                      <p:nvPr/>
                    </p:nvPicPr>
                    <p:blipFill>
                      <a:blip r:embed="rId9"/>
                      <a:stretch>
                        <a:fillRect/>
                      </a:stretch>
                    </p:blipFill>
                    <p:spPr>
                      <a:xfrm>
                        <a:off x="2169508" y="3994707"/>
                        <a:ext cx="4303713" cy="8112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17881E2-BFB1-479E-81CE-5D6FFE013AE5}"/>
              </a:ext>
            </a:extLst>
          </p:cNvPr>
          <p:cNvGraphicFramePr>
            <a:graphicFrameLocks noChangeAspect="1"/>
          </p:cNvGraphicFramePr>
          <p:nvPr>
            <p:extLst>
              <p:ext uri="{D42A27DB-BD31-4B8C-83A1-F6EECF244321}">
                <p14:modId xmlns:p14="http://schemas.microsoft.com/office/powerpoint/2010/main" val="2004269496"/>
              </p:ext>
            </p:extLst>
          </p:nvPr>
        </p:nvGraphicFramePr>
        <p:xfrm>
          <a:off x="1677527" y="4826000"/>
          <a:ext cx="2817812" cy="406400"/>
        </p:xfrm>
        <a:graphic>
          <a:graphicData uri="http://schemas.openxmlformats.org/presentationml/2006/ole">
            <mc:AlternateContent xmlns:mc="http://schemas.openxmlformats.org/markup-compatibility/2006">
              <mc:Choice xmlns:v="urn:schemas-microsoft-com:vml" Requires="v">
                <p:oleObj spid="_x0000_s9268" name="Equation" r:id="rId10" imgW="1587240" imgH="228600" progId="Equation.DSMT4">
                  <p:embed/>
                </p:oleObj>
              </mc:Choice>
              <mc:Fallback>
                <p:oleObj name="Equation" r:id="rId10" imgW="1587240" imgH="228600" progId="Equation.DSMT4">
                  <p:embed/>
                  <p:pic>
                    <p:nvPicPr>
                      <p:cNvPr id="6" name="Object 5">
                        <a:extLst>
                          <a:ext uri="{FF2B5EF4-FFF2-40B4-BE49-F238E27FC236}">
                            <a16:creationId xmlns:a16="http://schemas.microsoft.com/office/drawing/2014/main" id="{D77CEC0A-94E4-4ED6-BBD8-AC8FFE2BB1DF}"/>
                          </a:ext>
                        </a:extLst>
                      </p:cNvPr>
                      <p:cNvPicPr/>
                      <p:nvPr/>
                    </p:nvPicPr>
                    <p:blipFill>
                      <a:blip r:embed="rId11"/>
                      <a:stretch>
                        <a:fillRect/>
                      </a:stretch>
                    </p:blipFill>
                    <p:spPr>
                      <a:xfrm>
                        <a:off x="1677527" y="4826000"/>
                        <a:ext cx="2817812"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389CDC0-4400-4B6D-98B9-0DD732D5C736}"/>
              </a:ext>
            </a:extLst>
          </p:cNvPr>
          <p:cNvGraphicFramePr>
            <a:graphicFrameLocks noChangeAspect="1"/>
          </p:cNvGraphicFramePr>
          <p:nvPr>
            <p:extLst>
              <p:ext uri="{D42A27DB-BD31-4B8C-83A1-F6EECF244321}">
                <p14:modId xmlns:p14="http://schemas.microsoft.com/office/powerpoint/2010/main" val="3637432923"/>
              </p:ext>
            </p:extLst>
          </p:nvPr>
        </p:nvGraphicFramePr>
        <p:xfrm>
          <a:off x="2169508" y="5319151"/>
          <a:ext cx="3538537" cy="406400"/>
        </p:xfrm>
        <a:graphic>
          <a:graphicData uri="http://schemas.openxmlformats.org/presentationml/2006/ole">
            <mc:AlternateContent xmlns:mc="http://schemas.openxmlformats.org/markup-compatibility/2006">
              <mc:Choice xmlns:v="urn:schemas-microsoft-com:vml" Requires="v">
                <p:oleObj spid="_x0000_s9269" name="Equation" r:id="rId12" imgW="1993680" imgH="228600" progId="Equation.DSMT4">
                  <p:embed/>
                </p:oleObj>
              </mc:Choice>
              <mc:Fallback>
                <p:oleObj name="Equation" r:id="rId12" imgW="1993680" imgH="228600" progId="Equation.DSMT4">
                  <p:embed/>
                  <p:pic>
                    <p:nvPicPr>
                      <p:cNvPr id="7" name="Object 6">
                        <a:extLst>
                          <a:ext uri="{FF2B5EF4-FFF2-40B4-BE49-F238E27FC236}">
                            <a16:creationId xmlns:a16="http://schemas.microsoft.com/office/drawing/2014/main" id="{7496FA8A-57F3-4FE9-ADB4-40A4BA4DC3D9}"/>
                          </a:ext>
                        </a:extLst>
                      </p:cNvPr>
                      <p:cNvPicPr/>
                      <p:nvPr/>
                    </p:nvPicPr>
                    <p:blipFill>
                      <a:blip r:embed="rId13"/>
                      <a:stretch>
                        <a:fillRect/>
                      </a:stretch>
                    </p:blipFill>
                    <p:spPr>
                      <a:xfrm>
                        <a:off x="2169508" y="5319151"/>
                        <a:ext cx="3538537" cy="4064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BAAF682-21E5-47C2-B30E-70BE8BA9E9B0}"/>
              </a:ext>
            </a:extLst>
          </p:cNvPr>
          <p:cNvGraphicFramePr>
            <a:graphicFrameLocks noChangeAspect="1"/>
          </p:cNvGraphicFramePr>
          <p:nvPr>
            <p:extLst>
              <p:ext uri="{D42A27DB-BD31-4B8C-83A1-F6EECF244321}">
                <p14:modId xmlns:p14="http://schemas.microsoft.com/office/powerpoint/2010/main" val="2815619232"/>
              </p:ext>
            </p:extLst>
          </p:nvPr>
        </p:nvGraphicFramePr>
        <p:xfrm>
          <a:off x="2169508" y="5726997"/>
          <a:ext cx="3627437" cy="406400"/>
        </p:xfrm>
        <a:graphic>
          <a:graphicData uri="http://schemas.openxmlformats.org/presentationml/2006/ole">
            <mc:AlternateContent xmlns:mc="http://schemas.openxmlformats.org/markup-compatibility/2006">
              <mc:Choice xmlns:v="urn:schemas-microsoft-com:vml" Requires="v">
                <p:oleObj spid="_x0000_s9270" name="Equation" r:id="rId14" imgW="2044440" imgH="228600" progId="Equation.DSMT4">
                  <p:embed/>
                </p:oleObj>
              </mc:Choice>
              <mc:Fallback>
                <p:oleObj name="Equation" r:id="rId14" imgW="2044440" imgH="228600" progId="Equation.DSMT4">
                  <p:embed/>
                  <p:pic>
                    <p:nvPicPr>
                      <p:cNvPr id="9" name="Object 8">
                        <a:extLst>
                          <a:ext uri="{FF2B5EF4-FFF2-40B4-BE49-F238E27FC236}">
                            <a16:creationId xmlns:a16="http://schemas.microsoft.com/office/drawing/2014/main" id="{1389CDC0-4400-4B6D-98B9-0DD732D5C736}"/>
                          </a:ext>
                        </a:extLst>
                      </p:cNvPr>
                      <p:cNvPicPr/>
                      <p:nvPr/>
                    </p:nvPicPr>
                    <p:blipFill>
                      <a:blip r:embed="rId15"/>
                      <a:stretch>
                        <a:fillRect/>
                      </a:stretch>
                    </p:blipFill>
                    <p:spPr>
                      <a:xfrm>
                        <a:off x="2169508" y="5726997"/>
                        <a:ext cx="3627437" cy="4064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10C388F-228D-4A5A-AD7A-7365EF046948}"/>
              </a:ext>
            </a:extLst>
          </p:cNvPr>
          <p:cNvGraphicFramePr>
            <a:graphicFrameLocks noChangeAspect="1"/>
          </p:cNvGraphicFramePr>
          <p:nvPr>
            <p:extLst>
              <p:ext uri="{D42A27DB-BD31-4B8C-83A1-F6EECF244321}">
                <p14:modId xmlns:p14="http://schemas.microsoft.com/office/powerpoint/2010/main" val="732213408"/>
              </p:ext>
            </p:extLst>
          </p:nvPr>
        </p:nvGraphicFramePr>
        <p:xfrm>
          <a:off x="2245323" y="6120865"/>
          <a:ext cx="1982787" cy="406400"/>
        </p:xfrm>
        <a:graphic>
          <a:graphicData uri="http://schemas.openxmlformats.org/presentationml/2006/ole">
            <mc:AlternateContent xmlns:mc="http://schemas.openxmlformats.org/markup-compatibility/2006">
              <mc:Choice xmlns:v="urn:schemas-microsoft-com:vml" Requires="v">
                <p:oleObj spid="_x0000_s9271" name="Equation" r:id="rId16" imgW="1117440" imgH="228600" progId="Equation.DSMT4">
                  <p:embed/>
                </p:oleObj>
              </mc:Choice>
              <mc:Fallback>
                <p:oleObj name="Equation" r:id="rId16" imgW="1117440" imgH="228600" progId="Equation.DSMT4">
                  <p:embed/>
                  <p:pic>
                    <p:nvPicPr>
                      <p:cNvPr id="11" name="Object 10">
                        <a:extLst>
                          <a:ext uri="{FF2B5EF4-FFF2-40B4-BE49-F238E27FC236}">
                            <a16:creationId xmlns:a16="http://schemas.microsoft.com/office/drawing/2014/main" id="{1BAAF682-21E5-47C2-B30E-70BE8BA9E9B0}"/>
                          </a:ext>
                        </a:extLst>
                      </p:cNvPr>
                      <p:cNvPicPr/>
                      <p:nvPr/>
                    </p:nvPicPr>
                    <p:blipFill>
                      <a:blip r:embed="rId17"/>
                      <a:stretch>
                        <a:fillRect/>
                      </a:stretch>
                    </p:blipFill>
                    <p:spPr>
                      <a:xfrm>
                        <a:off x="2245323" y="6120865"/>
                        <a:ext cx="1982787" cy="40640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0C9BC464-AE9D-45ED-8595-1497D5130C7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0945393"/>
      </p:ext>
    </p:extLst>
  </p:cSld>
  <p:clrMapOvr>
    <a:masterClrMapping/>
  </p:clrMapOvr>
  <mc:AlternateContent xmlns:mc="http://schemas.openxmlformats.org/markup-compatibility/2006" xmlns:p14="http://schemas.microsoft.com/office/powerpoint/2010/main">
    <mc:Choice Requires="p14">
      <p:transition spd="slow" p14:dur="2000" advTm="232308"/>
    </mc:Choice>
    <mc:Fallback xmlns="">
      <p:transition spd="slow" advTm="2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latin typeface="Times New Roman" panose="02020603050405020304" pitchFamily="18" charset="0"/>
              </a:rPr>
              <a:t>Understand that we can easily find formulas for least-squares best-fitting polynomials if the </a:t>
            </a:r>
            <a:r>
              <a:rPr lang="en-US" i="1" dirty="0">
                <a:latin typeface="Times New Roman" panose="02020603050405020304" pitchFamily="18" charset="0"/>
              </a:rPr>
              <a:t>t-</a:t>
            </a:r>
            <a:r>
              <a:rPr lang="en-US" dirty="0">
                <a:latin typeface="Times New Roman" panose="02020603050405020304" pitchFamily="18" charset="0"/>
              </a:rPr>
              <a:t>values are equally spaced</a:t>
            </a:r>
          </a:p>
          <a:p>
            <a:pPr lvl="1"/>
            <a:r>
              <a:rPr lang="en-US" dirty="0"/>
              <a:t>Are aware that with the integer matrices we defined,</a:t>
            </a:r>
            <a:br>
              <a:rPr lang="en-US" dirty="0"/>
            </a:br>
            <a:r>
              <a:rPr lang="en-US" dirty="0"/>
              <a:t>	it is reasonable to calculate </a:t>
            </a:r>
            <a:r>
              <a:rPr lang="en-US" dirty="0">
                <a:latin typeface="Times New Roman" panose="02020603050405020304" pitchFamily="18" charset="0"/>
              </a:rPr>
              <a:t>(</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latin typeface="Times New Roman" panose="02020603050405020304" pitchFamily="18" charset="0"/>
              </a:rPr>
              <a:t>)</a:t>
            </a:r>
            <a:r>
              <a:rPr lang="en-US" baseline="30000" dirty="0">
                <a:latin typeface="Times New Roman" panose="02020603050405020304" pitchFamily="18" charset="0"/>
              </a:rPr>
              <a:t>–1</a:t>
            </a:r>
            <a:r>
              <a:rPr lang="en-US" i="1" dirty="0">
                <a:latin typeface="Times New Roman" panose="02020603050405020304" pitchFamily="18" charset="0"/>
              </a:rPr>
              <a:t>A</a:t>
            </a:r>
            <a:r>
              <a:rPr lang="en-US" baseline="30000" dirty="0">
                <a:latin typeface="Times New Roman" panose="02020603050405020304" pitchFamily="18" charset="0"/>
              </a:rPr>
              <a:t>T</a:t>
            </a:r>
            <a:endParaRPr lang="en-US" dirty="0">
              <a:latin typeface="Times New Roman" panose="02020603050405020304" pitchFamily="18" charset="0"/>
            </a:endParaRPr>
          </a:p>
          <a:p>
            <a:pPr lvl="1"/>
            <a:r>
              <a:rPr lang="en-US" dirty="0"/>
              <a:t>Understand that this allows us to find least-squares best-fitting polynomial coefficients very quickly</a:t>
            </a:r>
          </a:p>
          <a:p>
            <a:pPr lvl="1"/>
            <a:r>
              <a:rPr lang="en-US" dirty="0"/>
              <a:t>Know that we can use these coefficients to estimate the value of the function around the current time </a:t>
            </a:r>
            <a:r>
              <a:rPr lang="en-US" i="1" dirty="0" err="1"/>
              <a:t>t</a:t>
            </a:r>
            <a:r>
              <a:rPr lang="en-US" i="1" baseline="-25000" dirty="0" err="1"/>
              <a:t>n</a:t>
            </a:r>
            <a:endParaRPr lang="en-US" dirty="0"/>
          </a:p>
          <a:p>
            <a:pPr lvl="1"/>
            <a:r>
              <a:rPr lang="en-US" dirty="0"/>
              <a:t>Are aware that we can even do this constant run time</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49240710-56EA-453A-8FE1-F868688516B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96691"/>
    </mc:Choice>
    <mc:Fallback xmlns="">
      <p:transition spd="slow" advTm="9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https://en.wikipedia.org/wiki/Least_squares</a:t>
            </a:r>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Discuss evaluating a least-squares best-fitting polynomial at a point</a:t>
            </a:r>
          </a:p>
          <a:p>
            <a:pPr lvl="1"/>
            <a:r>
              <a:rPr lang="en-US" dirty="0"/>
              <a:t>Describe how to find the coefficients of that polynomial</a:t>
            </a:r>
          </a:p>
          <a:p>
            <a:pPr lvl="1"/>
            <a:r>
              <a:rPr lang="en-US" dirty="0"/>
              <a:t>Look at the change in run time</a:t>
            </a:r>
          </a:p>
          <a:p>
            <a:pPr lvl="2"/>
            <a:r>
              <a:rPr lang="en-US" dirty="0"/>
              <a:t>We’ll reduce the run time to </a:t>
            </a:r>
            <a:r>
              <a:rPr lang="en-US" dirty="0">
                <a:latin typeface="Times New Roman" panose="02020603050405020304" pitchFamily="18" charset="0"/>
              </a:rPr>
              <a:t>O(1)</a:t>
            </a:r>
            <a:r>
              <a:rPr lang="en-US" dirty="0"/>
              <a:t>!</a:t>
            </a:r>
          </a:p>
          <a:p>
            <a:pPr lvl="1"/>
            <a:r>
              <a:rPr lang="en-US" dirty="0"/>
              <a:t>Observing the differences between linear and quadratic interpolating polynomials</a:t>
            </a:r>
          </a:p>
          <a:p>
            <a:pPr lvl="1"/>
            <a:endParaRPr lang="en-US" cap="small" dirty="0"/>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3B53969B-1048-4F98-93A9-E07CAD684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54967"/>
    </mc:Choice>
    <mc:Fallback xmlns="">
      <p:transition spd="slow" advTm="5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From the main discussion:</a:t>
            </a:r>
          </a:p>
          <a:p>
            <a:pPr lvl="1"/>
            <a:r>
              <a:rPr lang="en-US" dirty="0"/>
              <a:t>Suppose we have found a least-squares best-fitting linear polynomial passing through a set of given noisy points</a:t>
            </a:r>
          </a:p>
          <a:p>
            <a:pPr lvl="2"/>
            <a:r>
              <a:rPr lang="en-US" dirty="0"/>
              <a:t>We can thus evaluate the linear polynomial at any point on the line</a:t>
            </a:r>
            <a:endParaRPr lang="en-US" baseline="-25000" dirty="0"/>
          </a:p>
          <a:p>
            <a:pPr lvl="1"/>
            <a:endParaRPr lang="en-US" dirty="0"/>
          </a:p>
          <a:p>
            <a:endParaRPr lang="en-US" cap="small" dirty="0"/>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cxnSp>
        <p:nvCxnSpPr>
          <p:cNvPr id="13" name="Straight Connector 12">
            <a:extLst>
              <a:ext uri="{FF2B5EF4-FFF2-40B4-BE49-F238E27FC236}">
                <a16:creationId xmlns:a16="http://schemas.microsoft.com/office/drawing/2014/main" id="{79F1895C-0EA4-4ECF-9CC2-333159911B77}"/>
              </a:ext>
            </a:extLst>
          </p:cNvPr>
          <p:cNvCxnSpPr>
            <a:cxnSpLocks/>
          </p:cNvCxnSpPr>
          <p:nvPr/>
        </p:nvCxnSpPr>
        <p:spPr>
          <a:xfrm flipV="1">
            <a:off x="3196915" y="4695930"/>
            <a:ext cx="4608784" cy="588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C50780-8850-4DCB-BDFD-C0216AB5F785}"/>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0F0E6D-612C-4349-B4E2-C9F5A436AB40}"/>
              </a:ext>
            </a:extLst>
          </p:cNvPr>
          <p:cNvSpPr txBox="1"/>
          <p:nvPr/>
        </p:nvSpPr>
        <p:spPr>
          <a:xfrm>
            <a:off x="7300543"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16" name="Straight Connector 15">
            <a:extLst>
              <a:ext uri="{FF2B5EF4-FFF2-40B4-BE49-F238E27FC236}">
                <a16:creationId xmlns:a16="http://schemas.microsoft.com/office/drawing/2014/main" id="{7D11EFE1-B769-4502-9ACD-D8D6D20C9E30}"/>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0588A7-C834-4046-8BDC-AB4FC64B8B8F}"/>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63470C-1CC2-46B5-977C-3CD51F967271}"/>
              </a:ext>
            </a:extLst>
          </p:cNvPr>
          <p:cNvSpPr txBox="1"/>
          <p:nvPr/>
        </p:nvSpPr>
        <p:spPr>
          <a:xfrm>
            <a:off x="7044748"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19" name="Straight Connector 18">
            <a:extLst>
              <a:ext uri="{FF2B5EF4-FFF2-40B4-BE49-F238E27FC236}">
                <a16:creationId xmlns:a16="http://schemas.microsoft.com/office/drawing/2014/main" id="{6B8D7D2F-9F6D-4A5E-BAEC-0FC17D4858C6}"/>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10E84C-B26B-47AF-B818-BF8B1F4DDFFF}"/>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1EAD00B-9B1B-4564-9FA8-CC19DAC7A1DC}"/>
              </a:ext>
            </a:extLst>
          </p:cNvPr>
          <p:cNvSpPr txBox="1"/>
          <p:nvPr/>
        </p:nvSpPr>
        <p:spPr>
          <a:xfrm>
            <a:off x="5625539"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22" name="Straight Connector 21">
            <a:extLst>
              <a:ext uri="{FF2B5EF4-FFF2-40B4-BE49-F238E27FC236}">
                <a16:creationId xmlns:a16="http://schemas.microsoft.com/office/drawing/2014/main" id="{56BF45D5-04D0-420B-B01D-0F4988823C79}"/>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2F7E245-F75A-4AF0-9D58-BD1A5F23953D}"/>
              </a:ext>
            </a:extLst>
          </p:cNvPr>
          <p:cNvSpPr txBox="1"/>
          <p:nvPr/>
        </p:nvSpPr>
        <p:spPr>
          <a:xfrm>
            <a:off x="4041416"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24" name="Straight Connector 23">
            <a:extLst>
              <a:ext uri="{FF2B5EF4-FFF2-40B4-BE49-F238E27FC236}">
                <a16:creationId xmlns:a16="http://schemas.microsoft.com/office/drawing/2014/main" id="{46DE4A6F-BC51-4FFB-97AD-DCD93415A761}"/>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02683B-D9D0-44C6-9BC0-F340BFAE1C7C}"/>
              </a:ext>
            </a:extLst>
          </p:cNvPr>
          <p:cNvSpPr txBox="1"/>
          <p:nvPr/>
        </p:nvSpPr>
        <p:spPr>
          <a:xfrm>
            <a:off x="3363305"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26" name="Oval 25">
            <a:extLst>
              <a:ext uri="{FF2B5EF4-FFF2-40B4-BE49-F238E27FC236}">
                <a16:creationId xmlns:a16="http://schemas.microsoft.com/office/drawing/2014/main" id="{FCF850EE-ED79-4254-A3F5-D0B45FE3694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A37E7E-403B-4970-8911-E75EF1F03F13}"/>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CA18FBB7-C261-490F-8AF0-3F3B4DA4CA95}"/>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3" name="TextBox 32">
            <a:extLst>
              <a:ext uri="{FF2B5EF4-FFF2-40B4-BE49-F238E27FC236}">
                <a16:creationId xmlns:a16="http://schemas.microsoft.com/office/drawing/2014/main" id="{453B768F-EA5A-4DAA-90DF-1117A81C36DF}"/>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4" name="TextBox 33">
            <a:extLst>
              <a:ext uri="{FF2B5EF4-FFF2-40B4-BE49-F238E27FC236}">
                <a16:creationId xmlns:a16="http://schemas.microsoft.com/office/drawing/2014/main" id="{9124270F-6CBE-4324-9778-F7D1E328ADBC}"/>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5" name="TextBox 34">
            <a:extLst>
              <a:ext uri="{FF2B5EF4-FFF2-40B4-BE49-F238E27FC236}">
                <a16:creationId xmlns:a16="http://schemas.microsoft.com/office/drawing/2014/main" id="{E6753ACA-55EC-4A88-AE76-33CB6F8E03A5}"/>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sp>
        <p:nvSpPr>
          <p:cNvPr id="36" name="TextBox 35">
            <a:extLst>
              <a:ext uri="{FF2B5EF4-FFF2-40B4-BE49-F238E27FC236}">
                <a16:creationId xmlns:a16="http://schemas.microsoft.com/office/drawing/2014/main" id="{A476EAC3-B540-402A-A0E7-9DD69BA7011C}"/>
              </a:ext>
            </a:extLst>
          </p:cNvPr>
          <p:cNvSpPr txBox="1"/>
          <p:nvPr/>
        </p:nvSpPr>
        <p:spPr>
          <a:xfrm>
            <a:off x="2114619" y="5084526"/>
            <a:ext cx="9541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pic>
        <p:nvPicPr>
          <p:cNvPr id="6" name="Audio 5">
            <a:hlinkClick r:id="" action="ppaction://media"/>
            <a:extLst>
              <a:ext uri="{FF2B5EF4-FFF2-40B4-BE49-F238E27FC236}">
                <a16:creationId xmlns:a16="http://schemas.microsoft.com/office/drawing/2014/main" id="{62A59F69-76F5-47F2-AF98-63AF9744C7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7754070"/>
      </p:ext>
    </p:extLst>
  </p:cSld>
  <p:clrMapOvr>
    <a:masterClrMapping/>
  </p:clrMapOvr>
  <mc:AlternateContent xmlns:mc="http://schemas.openxmlformats.org/markup-compatibility/2006" xmlns:p14="http://schemas.microsoft.com/office/powerpoint/2010/main">
    <mc:Choice Requires="p14">
      <p:transition spd="slow" p14:dur="2000" advTm="39318"/>
    </mc:Choice>
    <mc:Fallback xmlns="">
      <p:transition spd="slow" advTm="3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Problem:</a:t>
            </a:r>
          </a:p>
          <a:p>
            <a:pPr lvl="1"/>
            <a:r>
              <a:rPr lang="en-US" dirty="0"/>
              <a:t>Finding the least-squares best-fitting polynomial requires first calculating and then solving these systems of linear equations</a:t>
            </a:r>
            <a:endParaRPr lang="en-US" cap="small" dirty="0"/>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cxnSp>
        <p:nvCxnSpPr>
          <p:cNvPr id="13" name="Straight Connector 12">
            <a:extLst>
              <a:ext uri="{FF2B5EF4-FFF2-40B4-BE49-F238E27FC236}">
                <a16:creationId xmlns:a16="http://schemas.microsoft.com/office/drawing/2014/main" id="{79F1895C-0EA4-4ECF-9CC2-333159911B77}"/>
              </a:ext>
            </a:extLst>
          </p:cNvPr>
          <p:cNvCxnSpPr>
            <a:cxnSpLocks/>
          </p:cNvCxnSpPr>
          <p:nvPr/>
        </p:nvCxnSpPr>
        <p:spPr>
          <a:xfrm flipV="1">
            <a:off x="3196915" y="4695930"/>
            <a:ext cx="4608784" cy="588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C50780-8850-4DCB-BDFD-C0216AB5F785}"/>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0F0E6D-612C-4349-B4E2-C9F5A436AB40}"/>
              </a:ext>
            </a:extLst>
          </p:cNvPr>
          <p:cNvSpPr txBox="1"/>
          <p:nvPr/>
        </p:nvSpPr>
        <p:spPr>
          <a:xfrm>
            <a:off x="7300543"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16" name="Straight Connector 15">
            <a:extLst>
              <a:ext uri="{FF2B5EF4-FFF2-40B4-BE49-F238E27FC236}">
                <a16:creationId xmlns:a16="http://schemas.microsoft.com/office/drawing/2014/main" id="{7D11EFE1-B769-4502-9ACD-D8D6D20C9E30}"/>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0588A7-C834-4046-8BDC-AB4FC64B8B8F}"/>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63470C-1CC2-46B5-977C-3CD51F967271}"/>
              </a:ext>
            </a:extLst>
          </p:cNvPr>
          <p:cNvSpPr txBox="1"/>
          <p:nvPr/>
        </p:nvSpPr>
        <p:spPr>
          <a:xfrm>
            <a:off x="7044748"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19" name="Straight Connector 18">
            <a:extLst>
              <a:ext uri="{FF2B5EF4-FFF2-40B4-BE49-F238E27FC236}">
                <a16:creationId xmlns:a16="http://schemas.microsoft.com/office/drawing/2014/main" id="{6B8D7D2F-9F6D-4A5E-BAEC-0FC17D4858C6}"/>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10E84C-B26B-47AF-B818-BF8B1F4DDFFF}"/>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1EAD00B-9B1B-4564-9FA8-CC19DAC7A1DC}"/>
              </a:ext>
            </a:extLst>
          </p:cNvPr>
          <p:cNvSpPr txBox="1"/>
          <p:nvPr/>
        </p:nvSpPr>
        <p:spPr>
          <a:xfrm>
            <a:off x="5625539"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22" name="Straight Connector 21">
            <a:extLst>
              <a:ext uri="{FF2B5EF4-FFF2-40B4-BE49-F238E27FC236}">
                <a16:creationId xmlns:a16="http://schemas.microsoft.com/office/drawing/2014/main" id="{56BF45D5-04D0-420B-B01D-0F4988823C79}"/>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2F7E245-F75A-4AF0-9D58-BD1A5F23953D}"/>
              </a:ext>
            </a:extLst>
          </p:cNvPr>
          <p:cNvSpPr txBox="1"/>
          <p:nvPr/>
        </p:nvSpPr>
        <p:spPr>
          <a:xfrm>
            <a:off x="4041416"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24" name="Straight Connector 23">
            <a:extLst>
              <a:ext uri="{FF2B5EF4-FFF2-40B4-BE49-F238E27FC236}">
                <a16:creationId xmlns:a16="http://schemas.microsoft.com/office/drawing/2014/main" id="{46DE4A6F-BC51-4FFB-97AD-DCD93415A761}"/>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02683B-D9D0-44C6-9BC0-F340BFAE1C7C}"/>
              </a:ext>
            </a:extLst>
          </p:cNvPr>
          <p:cNvSpPr txBox="1"/>
          <p:nvPr/>
        </p:nvSpPr>
        <p:spPr>
          <a:xfrm>
            <a:off x="3363305" y="6346145"/>
            <a:ext cx="34015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26" name="Oval 25">
            <a:extLst>
              <a:ext uri="{FF2B5EF4-FFF2-40B4-BE49-F238E27FC236}">
                <a16:creationId xmlns:a16="http://schemas.microsoft.com/office/drawing/2014/main" id="{FCF850EE-ED79-4254-A3F5-D0B45FE3694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A37E7E-403B-4970-8911-E75EF1F03F13}"/>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CA18FBB7-C261-490F-8AF0-3F3B4DA4CA95}"/>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3" name="TextBox 32">
            <a:extLst>
              <a:ext uri="{FF2B5EF4-FFF2-40B4-BE49-F238E27FC236}">
                <a16:creationId xmlns:a16="http://schemas.microsoft.com/office/drawing/2014/main" id="{453B768F-EA5A-4DAA-90DF-1117A81C36DF}"/>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4" name="TextBox 33">
            <a:extLst>
              <a:ext uri="{FF2B5EF4-FFF2-40B4-BE49-F238E27FC236}">
                <a16:creationId xmlns:a16="http://schemas.microsoft.com/office/drawing/2014/main" id="{9124270F-6CBE-4324-9778-F7D1E328ADBC}"/>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5" name="TextBox 34">
            <a:extLst>
              <a:ext uri="{FF2B5EF4-FFF2-40B4-BE49-F238E27FC236}">
                <a16:creationId xmlns:a16="http://schemas.microsoft.com/office/drawing/2014/main" id="{E6753ACA-55EC-4A88-AE76-33CB6F8E03A5}"/>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sp>
        <p:nvSpPr>
          <p:cNvPr id="36" name="TextBox 35">
            <a:extLst>
              <a:ext uri="{FF2B5EF4-FFF2-40B4-BE49-F238E27FC236}">
                <a16:creationId xmlns:a16="http://schemas.microsoft.com/office/drawing/2014/main" id="{A476EAC3-B540-402A-A0E7-9DD69BA7011C}"/>
              </a:ext>
            </a:extLst>
          </p:cNvPr>
          <p:cNvSpPr txBox="1"/>
          <p:nvPr/>
        </p:nvSpPr>
        <p:spPr>
          <a:xfrm>
            <a:off x="2114619" y="5084526"/>
            <a:ext cx="9541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graphicFrame>
        <p:nvGraphicFramePr>
          <p:cNvPr id="37" name="Object 36">
            <a:extLst>
              <a:ext uri="{FF2B5EF4-FFF2-40B4-BE49-F238E27FC236}">
                <a16:creationId xmlns:a16="http://schemas.microsoft.com/office/drawing/2014/main" id="{9A5E3760-4F69-494C-B9F9-9C398BC3C171}"/>
              </a:ext>
            </a:extLst>
          </p:cNvPr>
          <p:cNvGraphicFramePr>
            <a:graphicFrameLocks noChangeAspect="1"/>
          </p:cNvGraphicFramePr>
          <p:nvPr>
            <p:extLst>
              <p:ext uri="{D42A27DB-BD31-4B8C-83A1-F6EECF244321}">
                <p14:modId xmlns:p14="http://schemas.microsoft.com/office/powerpoint/2010/main" val="1581852123"/>
              </p:ext>
            </p:extLst>
          </p:nvPr>
        </p:nvGraphicFramePr>
        <p:xfrm>
          <a:off x="465138" y="3313113"/>
          <a:ext cx="2605087" cy="1184275"/>
        </p:xfrm>
        <a:graphic>
          <a:graphicData uri="http://schemas.openxmlformats.org/presentationml/2006/ole">
            <mc:AlternateContent xmlns:mc="http://schemas.openxmlformats.org/markup-compatibility/2006">
              <mc:Choice xmlns:v="urn:schemas-microsoft-com:vml" Requires="v">
                <p:oleObj spid="_x0000_s1042" name="Equation" r:id="rId6" imgW="1955520" imgH="888840" progId="Equation.DSMT4">
                  <p:embed/>
                </p:oleObj>
              </mc:Choice>
              <mc:Fallback>
                <p:oleObj name="Equation" r:id="rId6" imgW="1955520" imgH="888840" progId="Equation.DSMT4">
                  <p:embed/>
                  <p:pic>
                    <p:nvPicPr>
                      <p:cNvPr id="33" name="Object 32">
                        <a:extLst>
                          <a:ext uri="{FF2B5EF4-FFF2-40B4-BE49-F238E27FC236}">
                            <a16:creationId xmlns:a16="http://schemas.microsoft.com/office/drawing/2014/main" id="{C719FE3E-E4A1-4A9A-A5EE-AF04EF943B76}"/>
                          </a:ext>
                        </a:extLst>
                      </p:cNvPr>
                      <p:cNvPicPr/>
                      <p:nvPr/>
                    </p:nvPicPr>
                    <p:blipFill>
                      <a:blip r:embed="rId7"/>
                      <a:stretch>
                        <a:fillRect/>
                      </a:stretch>
                    </p:blipFill>
                    <p:spPr>
                      <a:xfrm>
                        <a:off x="465138" y="3313113"/>
                        <a:ext cx="2605087" cy="1184275"/>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612F612C-F5A9-4CC6-9C0D-EAC1164DF1F1}"/>
              </a:ext>
            </a:extLst>
          </p:cNvPr>
          <p:cNvGraphicFramePr>
            <a:graphicFrameLocks noChangeAspect="1"/>
          </p:cNvGraphicFramePr>
          <p:nvPr>
            <p:extLst>
              <p:ext uri="{D42A27DB-BD31-4B8C-83A1-F6EECF244321}">
                <p14:modId xmlns:p14="http://schemas.microsoft.com/office/powerpoint/2010/main" val="3326743735"/>
              </p:ext>
            </p:extLst>
          </p:nvPr>
        </p:nvGraphicFramePr>
        <p:xfrm>
          <a:off x="3497263" y="2824163"/>
          <a:ext cx="3198812" cy="1793875"/>
        </p:xfrm>
        <a:graphic>
          <a:graphicData uri="http://schemas.openxmlformats.org/presentationml/2006/ole">
            <mc:AlternateContent xmlns:mc="http://schemas.openxmlformats.org/markup-compatibility/2006">
              <mc:Choice xmlns:v="urn:schemas-microsoft-com:vml" Requires="v">
                <p:oleObj spid="_x0000_s1043" name="Equation" r:id="rId8" imgW="2400120" imgH="1346040" progId="Equation.DSMT4">
                  <p:embed/>
                </p:oleObj>
              </mc:Choice>
              <mc:Fallback>
                <p:oleObj name="Equation" r:id="rId8" imgW="2400120" imgH="1346040" progId="Equation.DSMT4">
                  <p:embed/>
                  <p:pic>
                    <p:nvPicPr>
                      <p:cNvPr id="34" name="Object 33">
                        <a:extLst>
                          <a:ext uri="{FF2B5EF4-FFF2-40B4-BE49-F238E27FC236}">
                            <a16:creationId xmlns:a16="http://schemas.microsoft.com/office/drawing/2014/main" id="{E3B2B0A4-00A4-4993-9530-EF225129CB3E}"/>
                          </a:ext>
                        </a:extLst>
                      </p:cNvPr>
                      <p:cNvPicPr/>
                      <p:nvPr/>
                    </p:nvPicPr>
                    <p:blipFill>
                      <a:blip r:embed="rId9"/>
                      <a:stretch>
                        <a:fillRect/>
                      </a:stretch>
                    </p:blipFill>
                    <p:spPr>
                      <a:xfrm>
                        <a:off x="3497263" y="2824163"/>
                        <a:ext cx="3198812" cy="17938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E69200DB-4092-4A4D-BD93-793B7AF1CC8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39" name="Rectangle 38"/>
          <p:cNvSpPr/>
          <p:nvPr/>
        </p:nvSpPr>
        <p:spPr>
          <a:xfrm>
            <a:off x="624634" y="5851926"/>
            <a:ext cx="2844341" cy="95410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Do not memorize these square</a:t>
            </a:r>
            <a:r>
              <a:rPr lang="en-US" sz="14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r>
            <a:br>
              <a:rPr lang="en-US" sz="14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matrices or the target vector </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Understand they are the result</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of calculating </a:t>
            </a:r>
            <a:r>
              <a:rPr lang="en-US" sz="14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baseline="30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T</a:t>
            </a:r>
            <a:r>
              <a:rPr lang="en-US" sz="14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and </a:t>
            </a:r>
            <a:r>
              <a:rPr lang="en-US" sz="1400" i="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baseline="30000"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T</a:t>
            </a:r>
            <a:r>
              <a:rPr lang="en-US" sz="1400" b="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y</a:t>
            </a:r>
            <a:endParaRPr lang="en-CA" sz="1100" b="1" dirty="0">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393" y="6147345"/>
            <a:ext cx="396241" cy="399289"/>
          </a:xfrm>
          <a:prstGeom prst="rect">
            <a:avLst/>
          </a:prstGeom>
        </p:spPr>
      </p:pic>
    </p:spTree>
    <p:custDataLst>
      <p:tags r:id="rId2"/>
    </p:custDataLst>
    <p:extLst>
      <p:ext uri="{BB962C8B-B14F-4D97-AF65-F5344CB8AC3E}">
        <p14:creationId xmlns:p14="http://schemas.microsoft.com/office/powerpoint/2010/main" val="2875905249"/>
      </p:ext>
    </p:extLst>
  </p:cSld>
  <p:clrMapOvr>
    <a:masterClrMapping/>
  </p:clrMapOvr>
  <mc:AlternateContent xmlns:mc="http://schemas.openxmlformats.org/markup-compatibility/2006" xmlns:p14="http://schemas.microsoft.com/office/powerpoint/2010/main">
    <mc:Choice Requires="p14">
      <p:transition spd="slow" p14:dur="2000" advTm="60539"/>
    </mc:Choice>
    <mc:Fallback xmlns="">
      <p:transition spd="slow" advTm="60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Equally spaced samples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Fortunately, recall that data tends to be read periodically</a:t>
            </a:r>
          </a:p>
          <a:p>
            <a:pPr lvl="1"/>
            <a:r>
              <a:rPr lang="en-US" dirty="0"/>
              <a:t>Let us use the previous practice of shifting and scaling</a:t>
            </a:r>
          </a:p>
          <a:p>
            <a:pPr marL="857250" lvl="2" indent="0">
              <a:buNone/>
            </a:pPr>
            <a:r>
              <a:rPr lang="en-US" sz="1800" dirty="0">
                <a:latin typeface="Consolas" panose="020B0609020204030204" pitchFamily="49" charset="0"/>
              </a:rPr>
              <a:t>&gt;&gt; A = </a:t>
            </a:r>
            <a:r>
              <a:rPr lang="en-US" sz="1800" dirty="0" err="1">
                <a:latin typeface="Consolas" panose="020B0609020204030204" pitchFamily="49" charset="0"/>
              </a:rPr>
              <a:t>vander</a:t>
            </a:r>
            <a:r>
              <a:rPr lang="en-US" sz="1800" dirty="0">
                <a:latin typeface="Consolas" panose="020B0609020204030204" pitchFamily="49" charset="0"/>
              </a:rPr>
              <a:t>( -4:0, 2 );</a:t>
            </a:r>
          </a:p>
          <a:p>
            <a:pPr marL="857250" lvl="2" indent="0">
              <a:buNone/>
            </a:pPr>
            <a:r>
              <a:rPr lang="fr-FR" sz="1800" dirty="0">
                <a:latin typeface="Consolas" panose="020B0609020204030204" pitchFamily="49" charset="0"/>
              </a:rPr>
              <a:t>&gt;&gt; </a:t>
            </a:r>
            <a:r>
              <a:rPr lang="fr-FR" sz="1800" dirty="0" err="1">
                <a:latin typeface="Consolas" panose="020B0609020204030204" pitchFamily="49" charset="0"/>
              </a:rPr>
              <a:t>cond</a:t>
            </a:r>
            <a:r>
              <a:rPr lang="fr-FR" sz="1800" dirty="0">
                <a:latin typeface="Consolas" panose="020B0609020204030204" pitchFamily="49" charset="0"/>
              </a:rPr>
              <a:t>( A )</a:t>
            </a:r>
          </a:p>
          <a:p>
            <a:pPr marL="857250" lvl="2" indent="0">
              <a:buNone/>
            </a:pPr>
            <a:r>
              <a:rPr lang="fr-FR" sz="1800" dirty="0">
                <a:latin typeface="Consolas" panose="020B0609020204030204" pitchFamily="49" charset="0"/>
              </a:rPr>
              <a:t>    ans = 4.738720018687270</a:t>
            </a:r>
          </a:p>
          <a:p>
            <a:pPr marL="857250" lvl="2" indent="0">
              <a:buNone/>
            </a:pPr>
            <a:r>
              <a:rPr lang="fr-FR" sz="1800" dirty="0">
                <a:latin typeface="Consolas" panose="020B0609020204030204" pitchFamily="49" charset="0"/>
              </a:rPr>
              <a:t>&gt;&gt; </a:t>
            </a:r>
            <a:r>
              <a:rPr lang="fr-FR" sz="1800" dirty="0" err="1">
                <a:latin typeface="Consolas" panose="020B0609020204030204" pitchFamily="49" charset="0"/>
              </a:rPr>
              <a:t>inv</a:t>
            </a:r>
            <a:r>
              <a:rPr lang="fr-FR" sz="1800" dirty="0">
                <a:latin typeface="Consolas" panose="020B0609020204030204" pitchFamily="49" charset="0"/>
              </a:rPr>
              <a:t>( A'*A )*A'</a:t>
            </a:r>
          </a:p>
          <a:p>
            <a:pPr marL="857250" lvl="2" indent="0">
              <a:buNone/>
            </a:pPr>
            <a:r>
              <a:rPr lang="fr-FR" sz="1800" dirty="0">
                <a:latin typeface="Consolas" panose="020B0609020204030204" pitchFamily="49" charset="0"/>
              </a:rPr>
              <a:t>    ans =</a:t>
            </a:r>
          </a:p>
          <a:p>
            <a:pPr marL="857250" lvl="2" indent="0">
              <a:buNone/>
            </a:pPr>
            <a:r>
              <a:rPr lang="fr-FR" sz="1800" dirty="0">
                <a:latin typeface="Consolas" panose="020B0609020204030204" pitchFamily="49" charset="0"/>
              </a:rPr>
              <a:t>       -0.2  -0.1   0     0.1   0.2</a:t>
            </a:r>
          </a:p>
          <a:p>
            <a:pPr marL="857250" lvl="2" indent="0">
              <a:buNone/>
            </a:pPr>
            <a:r>
              <a:rPr lang="fr-FR" sz="1800" dirty="0">
                <a:latin typeface="Consolas" panose="020B0609020204030204" pitchFamily="49" charset="0"/>
              </a:rPr>
              <a:t>       -0.2   0.0   0.2   0.4   0.6</a:t>
            </a:r>
            <a:endParaRPr lang="en-US" sz="1800" dirty="0">
              <a:latin typeface="Consolas" panose="020B0609020204030204" pitchFamily="49" charset="0"/>
            </a:endParaRPr>
          </a:p>
        </p:txBody>
      </p:sp>
      <p:sp>
        <p:nvSpPr>
          <p:cNvPr id="4" name="Footer Placeholder 3"/>
          <p:cNvSpPr>
            <a:spLocks noGrp="1"/>
          </p:cNvSpPr>
          <p:nvPr>
            <p:ph type="ftr" sz="quarter" idx="11"/>
          </p:nvPr>
        </p:nvSpPr>
        <p:spPr/>
        <p:txBody>
          <a:bodyPr/>
          <a:lstStyle/>
          <a:p>
            <a:r>
              <a:rPr lang="en-US"/>
              <a:t>Approximating a point using 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dirty="0"/>
          </a:p>
        </p:txBody>
      </p:sp>
      <p:cxnSp>
        <p:nvCxnSpPr>
          <p:cNvPr id="13" name="Straight Connector 12">
            <a:extLst>
              <a:ext uri="{FF2B5EF4-FFF2-40B4-BE49-F238E27FC236}">
                <a16:creationId xmlns:a16="http://schemas.microsoft.com/office/drawing/2014/main" id="{79F1895C-0EA4-4ECF-9CC2-333159911B77}"/>
              </a:ext>
            </a:extLst>
          </p:cNvPr>
          <p:cNvCxnSpPr>
            <a:cxnSpLocks/>
          </p:cNvCxnSpPr>
          <p:nvPr/>
        </p:nvCxnSpPr>
        <p:spPr>
          <a:xfrm flipV="1">
            <a:off x="3196915" y="4695930"/>
            <a:ext cx="4608784" cy="588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C50780-8850-4DCB-BDFD-C0216AB5F785}"/>
              </a:ext>
            </a:extLst>
          </p:cNvPr>
          <p:cNvCxnSpPr>
            <a:cxnSpLocks/>
          </p:cNvCxnSpPr>
          <p:nvPr/>
        </p:nvCxnSpPr>
        <p:spPr>
          <a:xfrm>
            <a:off x="72976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0F0E6D-612C-4349-B4E2-C9F5A436AB40}"/>
              </a:ext>
            </a:extLst>
          </p:cNvPr>
          <p:cNvSpPr txBox="1"/>
          <p:nvPr/>
        </p:nvSpPr>
        <p:spPr>
          <a:xfrm>
            <a:off x="71411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D11EFE1-B769-4502-9ACD-D8D6D20C9E30}"/>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0588A7-C834-4046-8BDC-AB4FC64B8B8F}"/>
              </a:ext>
            </a:extLst>
          </p:cNvPr>
          <p:cNvCxnSpPr>
            <a:cxnSpLocks/>
          </p:cNvCxnSpPr>
          <p:nvPr/>
        </p:nvCxnSpPr>
        <p:spPr>
          <a:xfrm>
            <a:off x="63383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63470C-1CC2-46B5-977C-3CD51F967271}"/>
              </a:ext>
            </a:extLst>
          </p:cNvPr>
          <p:cNvSpPr txBox="1"/>
          <p:nvPr/>
        </p:nvSpPr>
        <p:spPr>
          <a:xfrm>
            <a:off x="60632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6B8D7D2F-9F6D-4A5E-BAEC-0FC17D4858C6}"/>
              </a:ext>
            </a:extLst>
          </p:cNvPr>
          <p:cNvCxnSpPr>
            <a:cxnSpLocks/>
          </p:cNvCxnSpPr>
          <p:nvPr/>
        </p:nvCxnSpPr>
        <p:spPr>
          <a:xfrm>
            <a:off x="63426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10E84C-B26B-47AF-B818-BF8B1F4DDFFF}"/>
              </a:ext>
            </a:extLst>
          </p:cNvPr>
          <p:cNvCxnSpPr>
            <a:cxnSpLocks/>
          </p:cNvCxnSpPr>
          <p:nvPr/>
        </p:nvCxnSpPr>
        <p:spPr>
          <a:xfrm>
            <a:off x="54128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1EAD00B-9B1B-4564-9FA8-CC19DAC7A1DC}"/>
              </a:ext>
            </a:extLst>
          </p:cNvPr>
          <p:cNvSpPr txBox="1"/>
          <p:nvPr/>
        </p:nvSpPr>
        <p:spPr>
          <a:xfrm>
            <a:off x="51473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56BF45D5-04D0-420B-B01D-0F4988823C79}"/>
              </a:ext>
            </a:extLst>
          </p:cNvPr>
          <p:cNvCxnSpPr>
            <a:cxnSpLocks/>
          </p:cNvCxnSpPr>
          <p:nvPr/>
        </p:nvCxnSpPr>
        <p:spPr>
          <a:xfrm>
            <a:off x="44663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2F7E245-F75A-4AF0-9D58-BD1A5F23953D}"/>
              </a:ext>
            </a:extLst>
          </p:cNvPr>
          <p:cNvSpPr txBox="1"/>
          <p:nvPr/>
        </p:nvSpPr>
        <p:spPr>
          <a:xfrm>
            <a:off x="41924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46DE4A6F-BC51-4FFB-97AD-DCD93415A761}"/>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02683B-D9D0-44C6-9BC0-F340BFAE1C7C}"/>
              </a:ext>
            </a:extLst>
          </p:cNvPr>
          <p:cNvSpPr txBox="1"/>
          <p:nvPr/>
        </p:nvSpPr>
        <p:spPr>
          <a:xfrm>
            <a:off x="32206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FCF850EE-ED79-4254-A3F5-D0B45FE36946}"/>
              </a:ext>
            </a:extLst>
          </p:cNvPr>
          <p:cNvSpPr/>
          <p:nvPr/>
        </p:nvSpPr>
        <p:spPr>
          <a:xfrm>
            <a:off x="44205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62977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A37E7E-403B-4970-8911-E75EF1F03F13}"/>
              </a:ext>
            </a:extLst>
          </p:cNvPr>
          <p:cNvSpPr/>
          <p:nvPr/>
        </p:nvSpPr>
        <p:spPr>
          <a:xfrm>
            <a:off x="724811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53633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31342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CA18FBB7-C261-490F-8AF0-3F3B4DA4CA95}"/>
              </a:ext>
            </a:extLst>
          </p:cNvPr>
          <p:cNvSpPr txBox="1"/>
          <p:nvPr/>
        </p:nvSpPr>
        <p:spPr>
          <a:xfrm>
            <a:off x="44735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453B768F-EA5A-4DAA-90DF-1117A81C36DF}"/>
              </a:ext>
            </a:extLst>
          </p:cNvPr>
          <p:cNvSpPr txBox="1"/>
          <p:nvPr/>
        </p:nvSpPr>
        <p:spPr>
          <a:xfrm>
            <a:off x="48318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124270F-6CBE-4324-9778-F7D1E328ADBC}"/>
              </a:ext>
            </a:extLst>
          </p:cNvPr>
          <p:cNvSpPr txBox="1"/>
          <p:nvPr/>
        </p:nvSpPr>
        <p:spPr>
          <a:xfrm>
            <a:off x="63624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E6753ACA-55EC-4A88-AE76-33CB6F8E03A5}"/>
              </a:ext>
            </a:extLst>
          </p:cNvPr>
          <p:cNvSpPr txBox="1"/>
          <p:nvPr/>
        </p:nvSpPr>
        <p:spPr>
          <a:xfrm>
            <a:off x="737481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1A9055A6-7FC8-46B6-9D5C-86821D5A57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36" name="Rectangle 35"/>
          <p:cNvSpPr/>
          <p:nvPr/>
        </p:nvSpPr>
        <p:spPr>
          <a:xfrm>
            <a:off x="464403" y="6121965"/>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 y="6291652"/>
            <a:ext cx="396241" cy="399289"/>
          </a:xfrm>
          <a:prstGeom prst="rect">
            <a:avLst/>
          </a:prstGeom>
        </p:spPr>
      </p:pic>
    </p:spTree>
    <p:custDataLst>
      <p:tags r:id="rId1"/>
    </p:custDataLst>
    <p:extLst>
      <p:ext uri="{BB962C8B-B14F-4D97-AF65-F5344CB8AC3E}">
        <p14:creationId xmlns:p14="http://schemas.microsoft.com/office/powerpoint/2010/main" val="1500280048"/>
      </p:ext>
    </p:extLst>
  </p:cSld>
  <p:clrMapOvr>
    <a:masterClrMapping/>
  </p:clrMapOvr>
  <mc:AlternateContent xmlns:mc="http://schemas.openxmlformats.org/markup-compatibility/2006" xmlns:p14="http://schemas.microsoft.com/office/powerpoint/2010/main">
    <mc:Choice Requires="p14">
      <p:transition spd="slow" p14:dur="2000" advTm="127687"/>
    </mc:Choice>
    <mc:Fallback xmlns="">
      <p:transition spd="slow" advTm="12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Thus, we have that</a:t>
            </a:r>
          </a:p>
          <a:p>
            <a:endParaRPr lang="en-US" dirty="0"/>
          </a:p>
          <a:p>
            <a:endParaRPr lang="en-US" dirty="0"/>
          </a:p>
          <a:p>
            <a:endParaRPr lang="en-US" dirty="0"/>
          </a:p>
          <a:p>
            <a:pPr lvl="1"/>
            <a:r>
              <a:rPr lang="en-US" dirty="0"/>
              <a:t>More simply, we have that</a:t>
            </a:r>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6</a:t>
            </a:fld>
            <a:endParaRPr lang="en-CA"/>
          </a:p>
        </p:txBody>
      </p:sp>
      <p:cxnSp>
        <p:nvCxnSpPr>
          <p:cNvPr id="6" name="Straight Connector 5">
            <a:extLst>
              <a:ext uri="{FF2B5EF4-FFF2-40B4-BE49-F238E27FC236}">
                <a16:creationId xmlns:a16="http://schemas.microsoft.com/office/drawing/2014/main" id="{A875F7FC-0F1A-4BB8-A4F8-B05F5F6D32D4}"/>
              </a:ext>
            </a:extLst>
          </p:cNvPr>
          <p:cNvCxnSpPr>
            <a:cxnSpLocks/>
          </p:cNvCxnSpPr>
          <p:nvPr/>
        </p:nvCxnSpPr>
        <p:spPr>
          <a:xfrm flipV="1">
            <a:off x="3196915" y="4695930"/>
            <a:ext cx="4608784" cy="588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73BDE6-40CE-43D9-9DD1-7CF065659A31}"/>
              </a:ext>
            </a:extLst>
          </p:cNvPr>
          <p:cNvCxnSpPr>
            <a:cxnSpLocks/>
          </p:cNvCxnSpPr>
          <p:nvPr/>
        </p:nvCxnSpPr>
        <p:spPr>
          <a:xfrm>
            <a:off x="72976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CBEDD0-46A3-4EA6-ACD1-D5541D8CDF08}"/>
              </a:ext>
            </a:extLst>
          </p:cNvPr>
          <p:cNvSpPr txBox="1"/>
          <p:nvPr/>
        </p:nvSpPr>
        <p:spPr>
          <a:xfrm>
            <a:off x="71411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A1CD11A-B3E7-42A5-88F5-50E12B49A523}"/>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A218D7-E49B-441E-9B03-007643E8564C}"/>
              </a:ext>
            </a:extLst>
          </p:cNvPr>
          <p:cNvCxnSpPr>
            <a:cxnSpLocks/>
          </p:cNvCxnSpPr>
          <p:nvPr/>
        </p:nvCxnSpPr>
        <p:spPr>
          <a:xfrm>
            <a:off x="63383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57D266-1944-4D2C-9065-07CFB6B61B7B}"/>
              </a:ext>
            </a:extLst>
          </p:cNvPr>
          <p:cNvSpPr txBox="1"/>
          <p:nvPr/>
        </p:nvSpPr>
        <p:spPr>
          <a:xfrm>
            <a:off x="60632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255F12B-9115-4007-8B82-81E27FA60EB8}"/>
              </a:ext>
            </a:extLst>
          </p:cNvPr>
          <p:cNvCxnSpPr>
            <a:cxnSpLocks/>
          </p:cNvCxnSpPr>
          <p:nvPr/>
        </p:nvCxnSpPr>
        <p:spPr>
          <a:xfrm>
            <a:off x="63426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4EDA99-DE59-4C10-9152-2F082AF002CC}"/>
              </a:ext>
            </a:extLst>
          </p:cNvPr>
          <p:cNvCxnSpPr>
            <a:cxnSpLocks/>
          </p:cNvCxnSpPr>
          <p:nvPr/>
        </p:nvCxnSpPr>
        <p:spPr>
          <a:xfrm>
            <a:off x="54128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477B5A-985F-44E1-B368-21E1AE34D046}"/>
              </a:ext>
            </a:extLst>
          </p:cNvPr>
          <p:cNvSpPr txBox="1"/>
          <p:nvPr/>
        </p:nvSpPr>
        <p:spPr>
          <a:xfrm>
            <a:off x="51473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6088B96B-4C00-4F93-BCCC-398BA626967B}"/>
              </a:ext>
            </a:extLst>
          </p:cNvPr>
          <p:cNvCxnSpPr>
            <a:cxnSpLocks/>
          </p:cNvCxnSpPr>
          <p:nvPr/>
        </p:nvCxnSpPr>
        <p:spPr>
          <a:xfrm>
            <a:off x="44663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E05E6-E224-4B75-85DE-9913971DA1EA}"/>
              </a:ext>
            </a:extLst>
          </p:cNvPr>
          <p:cNvSpPr txBox="1"/>
          <p:nvPr/>
        </p:nvSpPr>
        <p:spPr>
          <a:xfrm>
            <a:off x="41924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0C88266-21B7-4E1F-96A9-12E62316FA18}"/>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DC4C69-4711-4960-A17A-1DFD8EDBFC12}"/>
              </a:ext>
            </a:extLst>
          </p:cNvPr>
          <p:cNvSpPr txBox="1"/>
          <p:nvPr/>
        </p:nvSpPr>
        <p:spPr>
          <a:xfrm>
            <a:off x="32206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8CA94061-5A61-48F4-93E8-5E9D8D05726D}"/>
              </a:ext>
            </a:extLst>
          </p:cNvPr>
          <p:cNvSpPr/>
          <p:nvPr/>
        </p:nvSpPr>
        <p:spPr>
          <a:xfrm>
            <a:off x="44205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4024B2-BDCC-45D1-876E-4F77F04C5F93}"/>
              </a:ext>
            </a:extLst>
          </p:cNvPr>
          <p:cNvSpPr/>
          <p:nvPr/>
        </p:nvSpPr>
        <p:spPr>
          <a:xfrm>
            <a:off x="62977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88C82A-2FF1-47F1-9297-93E0A781E7B5}"/>
              </a:ext>
            </a:extLst>
          </p:cNvPr>
          <p:cNvSpPr/>
          <p:nvPr/>
        </p:nvSpPr>
        <p:spPr>
          <a:xfrm>
            <a:off x="724811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943356-DE31-4062-8743-A9FC41513A74}"/>
              </a:ext>
            </a:extLst>
          </p:cNvPr>
          <p:cNvSpPr/>
          <p:nvPr/>
        </p:nvSpPr>
        <p:spPr>
          <a:xfrm>
            <a:off x="53633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D2F63-88BF-4129-8486-69CA19002042}"/>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Object 29">
            <a:extLst>
              <a:ext uri="{FF2B5EF4-FFF2-40B4-BE49-F238E27FC236}">
                <a16:creationId xmlns:a16="http://schemas.microsoft.com/office/drawing/2014/main" id="{95EFF72B-F7E6-48E8-9BDA-99235A61FAEE}"/>
              </a:ext>
            </a:extLst>
          </p:cNvPr>
          <p:cNvGraphicFramePr>
            <a:graphicFrameLocks noChangeAspect="1"/>
          </p:cNvGraphicFramePr>
          <p:nvPr>
            <p:extLst>
              <p:ext uri="{D42A27DB-BD31-4B8C-83A1-F6EECF244321}">
                <p14:modId xmlns:p14="http://schemas.microsoft.com/office/powerpoint/2010/main" val="1925100985"/>
              </p:ext>
            </p:extLst>
          </p:nvPr>
        </p:nvGraphicFramePr>
        <p:xfrm>
          <a:off x="839788" y="1601788"/>
          <a:ext cx="6445250" cy="2073275"/>
        </p:xfrm>
        <a:graphic>
          <a:graphicData uri="http://schemas.openxmlformats.org/presentationml/2006/ole">
            <mc:AlternateContent xmlns:mc="http://schemas.openxmlformats.org/markup-compatibility/2006">
              <mc:Choice xmlns:v="urn:schemas-microsoft-com:vml" Requires="v">
                <p:oleObj spid="_x0000_s2066" name="Equation" r:id="rId6" imgW="3632040" imgH="1168200" progId="Equation.DSMT4">
                  <p:embed/>
                </p:oleObj>
              </mc:Choice>
              <mc:Fallback>
                <p:oleObj name="Equation" r:id="rId6" imgW="3632040" imgH="1168200" progId="Equation.DSMT4">
                  <p:embed/>
                  <p:pic>
                    <p:nvPicPr>
                      <p:cNvPr id="36" name="Object 35">
                        <a:extLst>
                          <a:ext uri="{FF2B5EF4-FFF2-40B4-BE49-F238E27FC236}">
                            <a16:creationId xmlns:a16="http://schemas.microsoft.com/office/drawing/2014/main" id="{996B1632-4423-441B-A4EC-79FF672B8752}"/>
                          </a:ext>
                        </a:extLst>
                      </p:cNvPr>
                      <p:cNvPicPr/>
                      <p:nvPr/>
                    </p:nvPicPr>
                    <p:blipFill>
                      <a:blip r:embed="rId7"/>
                      <a:stretch>
                        <a:fillRect/>
                      </a:stretch>
                    </p:blipFill>
                    <p:spPr>
                      <a:xfrm>
                        <a:off x="839788" y="1601788"/>
                        <a:ext cx="6445250" cy="207327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DEA79D3C-88AE-4B87-8AC0-BA6DF659236D}"/>
              </a:ext>
            </a:extLst>
          </p:cNvPr>
          <p:cNvGraphicFramePr>
            <a:graphicFrameLocks noChangeAspect="1"/>
          </p:cNvGraphicFramePr>
          <p:nvPr>
            <p:extLst>
              <p:ext uri="{D42A27DB-BD31-4B8C-83A1-F6EECF244321}">
                <p14:modId xmlns:p14="http://schemas.microsoft.com/office/powerpoint/2010/main" val="2519600658"/>
              </p:ext>
            </p:extLst>
          </p:nvPr>
        </p:nvGraphicFramePr>
        <p:xfrm>
          <a:off x="1389332" y="3652912"/>
          <a:ext cx="4348162" cy="811213"/>
        </p:xfrm>
        <a:graphic>
          <a:graphicData uri="http://schemas.openxmlformats.org/presentationml/2006/ole">
            <mc:AlternateContent xmlns:mc="http://schemas.openxmlformats.org/markup-compatibility/2006">
              <mc:Choice xmlns:v="urn:schemas-microsoft-com:vml" Requires="v">
                <p:oleObj spid="_x0000_s2067" name="Equation" r:id="rId8" imgW="2450880" imgH="457200" progId="Equation.DSMT4">
                  <p:embed/>
                </p:oleObj>
              </mc:Choice>
              <mc:Fallback>
                <p:oleObj name="Equation" r:id="rId8" imgW="2450880" imgH="457200" progId="Equation.DSMT4">
                  <p:embed/>
                  <p:pic>
                    <p:nvPicPr>
                      <p:cNvPr id="30" name="Object 29">
                        <a:extLst>
                          <a:ext uri="{FF2B5EF4-FFF2-40B4-BE49-F238E27FC236}">
                            <a16:creationId xmlns:a16="http://schemas.microsoft.com/office/drawing/2014/main" id="{95EFF72B-F7E6-48E8-9BDA-99235A61FAEE}"/>
                          </a:ext>
                        </a:extLst>
                      </p:cNvPr>
                      <p:cNvPicPr/>
                      <p:nvPr/>
                    </p:nvPicPr>
                    <p:blipFill>
                      <a:blip r:embed="rId9"/>
                      <a:stretch>
                        <a:fillRect/>
                      </a:stretch>
                    </p:blipFill>
                    <p:spPr>
                      <a:xfrm>
                        <a:off x="1389332" y="3652912"/>
                        <a:ext cx="4348162" cy="811213"/>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B450F557-1EF9-48BB-8ADC-01668E10E23C}"/>
              </a:ext>
            </a:extLst>
          </p:cNvPr>
          <p:cNvSpPr txBox="1"/>
          <p:nvPr/>
        </p:nvSpPr>
        <p:spPr>
          <a:xfrm>
            <a:off x="31342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4" name="TextBox 33">
            <a:extLst>
              <a:ext uri="{FF2B5EF4-FFF2-40B4-BE49-F238E27FC236}">
                <a16:creationId xmlns:a16="http://schemas.microsoft.com/office/drawing/2014/main" id="{3CCAC0F2-63B9-4105-9DC0-C4799A6BDFA5}"/>
              </a:ext>
            </a:extLst>
          </p:cNvPr>
          <p:cNvSpPr txBox="1"/>
          <p:nvPr/>
        </p:nvSpPr>
        <p:spPr>
          <a:xfrm>
            <a:off x="44735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5" name="TextBox 34">
            <a:extLst>
              <a:ext uri="{FF2B5EF4-FFF2-40B4-BE49-F238E27FC236}">
                <a16:creationId xmlns:a16="http://schemas.microsoft.com/office/drawing/2014/main" id="{CF096152-D213-44C4-83B2-6C33FB5228A9}"/>
              </a:ext>
            </a:extLst>
          </p:cNvPr>
          <p:cNvSpPr txBox="1"/>
          <p:nvPr/>
        </p:nvSpPr>
        <p:spPr>
          <a:xfrm>
            <a:off x="48318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C2EF4C09-AA0B-4CBD-92E4-A59EE0197122}"/>
              </a:ext>
            </a:extLst>
          </p:cNvPr>
          <p:cNvSpPr txBox="1"/>
          <p:nvPr/>
        </p:nvSpPr>
        <p:spPr>
          <a:xfrm>
            <a:off x="63624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594310B9-78CF-4539-897A-93B79F47FEBA}"/>
              </a:ext>
            </a:extLst>
          </p:cNvPr>
          <p:cNvSpPr txBox="1"/>
          <p:nvPr/>
        </p:nvSpPr>
        <p:spPr>
          <a:xfrm>
            <a:off x="737481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C8F6FD1C-76C4-45C2-9F40-0E9CECCE2B28}"/>
              </a:ext>
            </a:extLst>
          </p:cNvPr>
          <p:cNvSpPr txBox="1"/>
          <p:nvPr/>
        </p:nvSpPr>
        <p:spPr>
          <a:xfrm>
            <a:off x="2225880" y="4852487"/>
            <a:ext cx="9541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pic>
        <p:nvPicPr>
          <p:cNvPr id="40" name="Audio 39">
            <a:hlinkClick r:id="" action="ppaction://media"/>
            <a:extLst>
              <a:ext uri="{FF2B5EF4-FFF2-40B4-BE49-F238E27FC236}">
                <a16:creationId xmlns:a16="http://schemas.microsoft.com/office/drawing/2014/main" id="{F875A46D-4DAC-42FF-BD9F-01B8E33F052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5133571"/>
      </p:ext>
    </p:extLst>
  </p:cSld>
  <p:clrMapOvr>
    <a:masterClrMapping/>
  </p:clrMapOvr>
  <mc:AlternateContent xmlns:mc="http://schemas.openxmlformats.org/markup-compatibility/2006" xmlns:p14="http://schemas.microsoft.com/office/powerpoint/2010/main">
    <mc:Choice Requires="p14">
      <p:transition spd="slow" p14:dur="2000" advTm="49419"/>
    </mc:Choice>
    <mc:Fallback xmlns="">
      <p:transition spd="slow" advTm="4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0"/>
                </p:tgtEl>
              </p:cMediaNode>
            </p:audio>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If the data is noisy, </a:t>
            </a:r>
            <a:r>
              <a:rPr lang="en-US" i="1" dirty="0" err="1">
                <a:latin typeface="Times New Roman" panose="02020603050405020304" pitchFamily="18" charset="0"/>
              </a:rPr>
              <a:t>y</a:t>
            </a:r>
            <a:r>
              <a:rPr lang="en-US" i="1" baseline="-25000" dirty="0" err="1">
                <a:latin typeface="Times New Roman" panose="02020603050405020304" pitchFamily="18" charset="0"/>
              </a:rPr>
              <a:t>n</a:t>
            </a:r>
            <a:r>
              <a:rPr lang="en-US" dirty="0"/>
              <a:t> is not even a good approximation of the current value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a:t>
            </a:r>
          </a:p>
          <a:p>
            <a:pPr lvl="1"/>
            <a:r>
              <a:rPr lang="en-US" dirty="0"/>
              <a:t>Instead, evaluate the least-squares linear polynomial at </a:t>
            </a:r>
            <a:r>
              <a:rPr lang="en-US" i="1" dirty="0">
                <a:latin typeface="Times New Roman" panose="02020603050405020304" pitchFamily="18" charset="0"/>
              </a:rPr>
              <a:t>t</a:t>
            </a:r>
            <a:r>
              <a:rPr lang="en-US" dirty="0">
                <a:latin typeface="Times New Roman" panose="02020603050405020304" pitchFamily="18" charset="0"/>
              </a:rPr>
              <a:t> = 0</a:t>
            </a:r>
            <a:endParaRPr lang="en-US" dirty="0"/>
          </a:p>
          <a:p>
            <a:pPr marL="914400" lvl="2" indent="0">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a:t>
            </a:r>
            <a:r>
              <a:rPr lang="en-US" dirty="0"/>
              <a:t> is best approximated by </a:t>
            </a:r>
            <a:r>
              <a:rPr lang="en-US" i="1" dirty="0">
                <a:latin typeface="Times New Roman" panose="02020603050405020304" pitchFamily="18" charset="0"/>
              </a:rPr>
              <a:t>a</a:t>
            </a:r>
            <a:r>
              <a:rPr lang="en-US" baseline="-25000" dirty="0">
                <a:latin typeface="Times New Roman" panose="02020603050405020304" pitchFamily="18" charset="0"/>
              </a:rPr>
              <a:t>0</a:t>
            </a:r>
          </a:p>
          <a:p>
            <a:pPr marL="914400" lvl="2" indent="0">
              <a:buNone/>
            </a:pPr>
            <a:endParaRPr lang="en-US" baseline="-25000" dirty="0"/>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7</a:t>
            </a:fld>
            <a:endParaRPr lang="en-CA"/>
          </a:p>
        </p:txBody>
      </p:sp>
      <p:cxnSp>
        <p:nvCxnSpPr>
          <p:cNvPr id="6" name="Straight Connector 5">
            <a:extLst>
              <a:ext uri="{FF2B5EF4-FFF2-40B4-BE49-F238E27FC236}">
                <a16:creationId xmlns:a16="http://schemas.microsoft.com/office/drawing/2014/main" id="{A875F7FC-0F1A-4BB8-A4F8-B05F5F6D32D4}"/>
              </a:ext>
            </a:extLst>
          </p:cNvPr>
          <p:cNvCxnSpPr>
            <a:cxnSpLocks/>
          </p:cNvCxnSpPr>
          <p:nvPr/>
        </p:nvCxnSpPr>
        <p:spPr>
          <a:xfrm flipV="1">
            <a:off x="2190235" y="4598779"/>
            <a:ext cx="5334689" cy="6858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73BDE6-40CE-43D9-9DD1-7CF065659A31}"/>
              </a:ext>
            </a:extLst>
          </p:cNvPr>
          <p:cNvCxnSpPr>
            <a:cxnSpLocks/>
          </p:cNvCxnSpPr>
          <p:nvPr/>
        </p:nvCxnSpPr>
        <p:spPr>
          <a:xfrm>
            <a:off x="629092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CBEDD0-46A3-4EA6-ACD1-D5541D8CDF08}"/>
              </a:ext>
            </a:extLst>
          </p:cNvPr>
          <p:cNvSpPr txBox="1"/>
          <p:nvPr/>
        </p:nvSpPr>
        <p:spPr>
          <a:xfrm>
            <a:off x="613447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A1CD11A-B3E7-42A5-88F5-50E12B49A523}"/>
              </a:ext>
            </a:extLst>
          </p:cNvPr>
          <p:cNvCxnSpPr>
            <a:cxnSpLocks/>
          </p:cNvCxnSpPr>
          <p:nvPr/>
        </p:nvCxnSpPr>
        <p:spPr>
          <a:xfrm flipH="1">
            <a:off x="2190235" y="6268153"/>
            <a:ext cx="53346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A218D7-E49B-441E-9B03-007643E8564C}"/>
              </a:ext>
            </a:extLst>
          </p:cNvPr>
          <p:cNvCxnSpPr>
            <a:cxnSpLocks/>
          </p:cNvCxnSpPr>
          <p:nvPr/>
        </p:nvCxnSpPr>
        <p:spPr>
          <a:xfrm>
            <a:off x="53316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57D266-1944-4D2C-9065-07CFB6B61B7B}"/>
              </a:ext>
            </a:extLst>
          </p:cNvPr>
          <p:cNvSpPr txBox="1"/>
          <p:nvPr/>
        </p:nvSpPr>
        <p:spPr>
          <a:xfrm>
            <a:off x="505655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255F12B-9115-4007-8B82-81E27FA60EB8}"/>
              </a:ext>
            </a:extLst>
          </p:cNvPr>
          <p:cNvCxnSpPr>
            <a:cxnSpLocks/>
          </p:cNvCxnSpPr>
          <p:nvPr/>
        </p:nvCxnSpPr>
        <p:spPr>
          <a:xfrm>
            <a:off x="533597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4EDA99-DE59-4C10-9152-2F082AF002CC}"/>
              </a:ext>
            </a:extLst>
          </p:cNvPr>
          <p:cNvCxnSpPr>
            <a:cxnSpLocks/>
          </p:cNvCxnSpPr>
          <p:nvPr/>
        </p:nvCxnSpPr>
        <p:spPr>
          <a:xfrm>
            <a:off x="44061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477B5A-985F-44E1-B368-21E1AE34D046}"/>
              </a:ext>
            </a:extLst>
          </p:cNvPr>
          <p:cNvSpPr txBox="1"/>
          <p:nvPr/>
        </p:nvSpPr>
        <p:spPr>
          <a:xfrm>
            <a:off x="414068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6088B96B-4C00-4F93-BCCC-398BA626967B}"/>
              </a:ext>
            </a:extLst>
          </p:cNvPr>
          <p:cNvCxnSpPr>
            <a:cxnSpLocks/>
          </p:cNvCxnSpPr>
          <p:nvPr/>
        </p:nvCxnSpPr>
        <p:spPr>
          <a:xfrm>
            <a:off x="345963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E05E6-E224-4B75-85DE-9913971DA1EA}"/>
              </a:ext>
            </a:extLst>
          </p:cNvPr>
          <p:cNvSpPr txBox="1"/>
          <p:nvPr/>
        </p:nvSpPr>
        <p:spPr>
          <a:xfrm>
            <a:off x="318573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0C88266-21B7-4E1F-96A9-12E62316FA18}"/>
              </a:ext>
            </a:extLst>
          </p:cNvPr>
          <p:cNvCxnSpPr>
            <a:cxnSpLocks/>
          </p:cNvCxnSpPr>
          <p:nvPr/>
        </p:nvCxnSpPr>
        <p:spPr>
          <a:xfrm>
            <a:off x="251307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DC4C69-4711-4960-A17A-1DFD8EDBFC12}"/>
              </a:ext>
            </a:extLst>
          </p:cNvPr>
          <p:cNvSpPr txBox="1"/>
          <p:nvPr/>
        </p:nvSpPr>
        <p:spPr>
          <a:xfrm>
            <a:off x="221401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8CA94061-5A61-48F4-93E8-5E9D8D05726D}"/>
              </a:ext>
            </a:extLst>
          </p:cNvPr>
          <p:cNvSpPr/>
          <p:nvPr/>
        </p:nvSpPr>
        <p:spPr>
          <a:xfrm>
            <a:off x="341391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4024B2-BDCC-45D1-876E-4F77F04C5F93}"/>
              </a:ext>
            </a:extLst>
          </p:cNvPr>
          <p:cNvSpPr/>
          <p:nvPr/>
        </p:nvSpPr>
        <p:spPr>
          <a:xfrm>
            <a:off x="529104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88C82A-2FF1-47F1-9297-93E0A781E7B5}"/>
              </a:ext>
            </a:extLst>
          </p:cNvPr>
          <p:cNvSpPr/>
          <p:nvPr/>
        </p:nvSpPr>
        <p:spPr>
          <a:xfrm>
            <a:off x="624143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943356-DE31-4062-8743-A9FC41513A74}"/>
              </a:ext>
            </a:extLst>
          </p:cNvPr>
          <p:cNvSpPr/>
          <p:nvPr/>
        </p:nvSpPr>
        <p:spPr>
          <a:xfrm>
            <a:off x="435670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D2F63-88BF-4129-8486-69CA19002042}"/>
              </a:ext>
            </a:extLst>
          </p:cNvPr>
          <p:cNvSpPr/>
          <p:nvPr/>
        </p:nvSpPr>
        <p:spPr>
          <a:xfrm>
            <a:off x="246529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10E81FE-28B0-4061-A3CA-03A1E2CDCF7C}"/>
              </a:ext>
            </a:extLst>
          </p:cNvPr>
          <p:cNvSpPr txBox="1"/>
          <p:nvPr/>
        </p:nvSpPr>
        <p:spPr>
          <a:xfrm>
            <a:off x="1194261" y="4869113"/>
            <a:ext cx="9541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33" name="TextBox 32">
            <a:extLst>
              <a:ext uri="{FF2B5EF4-FFF2-40B4-BE49-F238E27FC236}">
                <a16:creationId xmlns:a16="http://schemas.microsoft.com/office/drawing/2014/main" id="{B450F557-1EF9-48BB-8ADC-01668E10E23C}"/>
              </a:ext>
            </a:extLst>
          </p:cNvPr>
          <p:cNvSpPr txBox="1"/>
          <p:nvPr/>
        </p:nvSpPr>
        <p:spPr>
          <a:xfrm>
            <a:off x="212757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4" name="TextBox 33">
            <a:extLst>
              <a:ext uri="{FF2B5EF4-FFF2-40B4-BE49-F238E27FC236}">
                <a16:creationId xmlns:a16="http://schemas.microsoft.com/office/drawing/2014/main" id="{3CCAC0F2-63B9-4105-9DC0-C4799A6BDFA5}"/>
              </a:ext>
            </a:extLst>
          </p:cNvPr>
          <p:cNvSpPr txBox="1"/>
          <p:nvPr/>
        </p:nvSpPr>
        <p:spPr>
          <a:xfrm>
            <a:off x="346683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5" name="TextBox 34">
            <a:extLst>
              <a:ext uri="{FF2B5EF4-FFF2-40B4-BE49-F238E27FC236}">
                <a16:creationId xmlns:a16="http://schemas.microsoft.com/office/drawing/2014/main" id="{CF096152-D213-44C4-83B2-6C33FB5228A9}"/>
              </a:ext>
            </a:extLst>
          </p:cNvPr>
          <p:cNvSpPr txBox="1"/>
          <p:nvPr/>
        </p:nvSpPr>
        <p:spPr>
          <a:xfrm>
            <a:off x="382516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C2EF4C09-AA0B-4CBD-92E4-A59EE0197122}"/>
              </a:ext>
            </a:extLst>
          </p:cNvPr>
          <p:cNvSpPr txBox="1"/>
          <p:nvPr/>
        </p:nvSpPr>
        <p:spPr>
          <a:xfrm>
            <a:off x="535579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594310B9-78CF-4539-897A-93B79F47FEBA}"/>
              </a:ext>
            </a:extLst>
          </p:cNvPr>
          <p:cNvSpPr txBox="1"/>
          <p:nvPr/>
        </p:nvSpPr>
        <p:spPr>
          <a:xfrm>
            <a:off x="636813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7364AA4A-C934-4EFB-9607-FB7869192838}"/>
              </a:ext>
            </a:extLst>
          </p:cNvPr>
          <p:cNvSpPr/>
          <p:nvPr/>
        </p:nvSpPr>
        <p:spPr>
          <a:xfrm>
            <a:off x="6242828" y="4726012"/>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Object 38">
            <a:extLst>
              <a:ext uri="{FF2B5EF4-FFF2-40B4-BE49-F238E27FC236}">
                <a16:creationId xmlns:a16="http://schemas.microsoft.com/office/drawing/2014/main" id="{8B6F8FC1-CD11-45BF-9867-672340E3BBAA}"/>
              </a:ext>
            </a:extLst>
          </p:cNvPr>
          <p:cNvGraphicFramePr>
            <a:graphicFrameLocks noChangeAspect="1"/>
          </p:cNvGraphicFramePr>
          <p:nvPr>
            <p:extLst>
              <p:ext uri="{D42A27DB-BD31-4B8C-83A1-F6EECF244321}">
                <p14:modId xmlns:p14="http://schemas.microsoft.com/office/powerpoint/2010/main" val="988455859"/>
              </p:ext>
            </p:extLst>
          </p:nvPr>
        </p:nvGraphicFramePr>
        <p:xfrm>
          <a:off x="3159125" y="3041650"/>
          <a:ext cx="3830638" cy="406400"/>
        </p:xfrm>
        <a:graphic>
          <a:graphicData uri="http://schemas.openxmlformats.org/presentationml/2006/ole">
            <mc:AlternateContent xmlns:mc="http://schemas.openxmlformats.org/markup-compatibility/2006">
              <mc:Choice xmlns:v="urn:schemas-microsoft-com:vml" Requires="v">
                <p:oleObj spid="_x0000_s3082" name="Equation" r:id="rId6" imgW="2158920" imgH="228600" progId="Equation.DSMT4">
                  <p:embed/>
                </p:oleObj>
              </mc:Choice>
              <mc:Fallback>
                <p:oleObj name="Equation" r:id="rId6" imgW="2158920" imgH="228600" progId="Equation.DSMT4">
                  <p:embed/>
                  <p:pic>
                    <p:nvPicPr>
                      <p:cNvPr id="31" name="Object 30">
                        <a:extLst>
                          <a:ext uri="{FF2B5EF4-FFF2-40B4-BE49-F238E27FC236}">
                            <a16:creationId xmlns:a16="http://schemas.microsoft.com/office/drawing/2014/main" id="{DEA79D3C-88AE-4B87-8AC0-BA6DF659236D}"/>
                          </a:ext>
                        </a:extLst>
                      </p:cNvPr>
                      <p:cNvPicPr/>
                      <p:nvPr/>
                    </p:nvPicPr>
                    <p:blipFill>
                      <a:blip r:embed="rId7"/>
                      <a:stretch>
                        <a:fillRect/>
                      </a:stretch>
                    </p:blipFill>
                    <p:spPr>
                      <a:xfrm>
                        <a:off x="3159125" y="3041650"/>
                        <a:ext cx="3830638" cy="406400"/>
                      </a:xfrm>
                      <a:prstGeom prst="rect">
                        <a:avLst/>
                      </a:prstGeom>
                    </p:spPr>
                  </p:pic>
                </p:oleObj>
              </mc:Fallback>
            </mc:AlternateContent>
          </a:graphicData>
        </a:graphic>
      </p:graphicFrame>
      <p:cxnSp>
        <p:nvCxnSpPr>
          <p:cNvPr id="43" name="Straight Connector 42">
            <a:extLst>
              <a:ext uri="{FF2B5EF4-FFF2-40B4-BE49-F238E27FC236}">
                <a16:creationId xmlns:a16="http://schemas.microsoft.com/office/drawing/2014/main" id="{73C9922D-892E-41D3-9A7F-C05C34BC856D}"/>
              </a:ext>
            </a:extLst>
          </p:cNvPr>
          <p:cNvCxnSpPr>
            <a:cxnSpLocks/>
          </p:cNvCxnSpPr>
          <p:nvPr/>
        </p:nvCxnSpPr>
        <p:spPr>
          <a:xfrm>
            <a:off x="7248669"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F4D7F77-585C-45FA-807A-9895746EF4E6}"/>
              </a:ext>
            </a:extLst>
          </p:cNvPr>
          <p:cNvSpPr txBox="1"/>
          <p:nvPr/>
        </p:nvSpPr>
        <p:spPr>
          <a:xfrm>
            <a:off x="7092216" y="6347543"/>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C368FB13-2F0F-40EB-A02D-B7DBE9BA7357}"/>
              </a:ext>
            </a:extLst>
          </p:cNvPr>
          <p:cNvCxnSpPr>
            <a:cxnSpLocks/>
          </p:cNvCxnSpPr>
          <p:nvPr/>
        </p:nvCxnSpPr>
        <p:spPr>
          <a:xfrm>
            <a:off x="6289374"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Audio 28">
            <a:hlinkClick r:id="" action="ppaction://media"/>
            <a:extLst>
              <a:ext uri="{FF2B5EF4-FFF2-40B4-BE49-F238E27FC236}">
                <a16:creationId xmlns:a16="http://schemas.microsoft.com/office/drawing/2014/main" id="{E8EE53FB-151D-4BD6-9346-98C6E938F54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22269190"/>
      </p:ext>
    </p:extLst>
  </p:cSld>
  <p:clrMapOvr>
    <a:masterClrMapping/>
  </p:clrMapOvr>
  <mc:AlternateContent xmlns:mc="http://schemas.openxmlformats.org/markup-compatibility/2006" xmlns:p14="http://schemas.microsoft.com/office/powerpoint/2010/main">
    <mc:Choice Requires="p14">
      <p:transition spd="slow" p14:dur="2000" advTm="45889"/>
    </mc:Choice>
    <mc:Fallback xmlns="">
      <p:transition spd="slow" advTm="4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9"/>
                </p:tgtEl>
              </p:cMediaNode>
            </p:audio>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AB89D9-92B1-4E25-9CBB-4ED273BAE027}"/>
              </a:ext>
            </a:extLst>
          </p:cNvPr>
          <p:cNvSpPr/>
          <p:nvPr/>
        </p:nvSpPr>
        <p:spPr>
          <a:xfrm>
            <a:off x="5347402" y="6182066"/>
            <a:ext cx="1883209" cy="15182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1F02C-F0DB-497E-A737-EB1DC130618C}"/>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2410EED9-196F-453A-8686-BC846C18C516}"/>
              </a:ext>
            </a:extLst>
          </p:cNvPr>
          <p:cNvSpPr>
            <a:spLocks noGrp="1"/>
          </p:cNvSpPr>
          <p:nvPr>
            <p:ph idx="1"/>
          </p:nvPr>
        </p:nvSpPr>
        <p:spPr/>
        <p:txBody>
          <a:bodyPr/>
          <a:lstStyle/>
          <a:p>
            <a:r>
              <a:rPr lang="en-US" dirty="0"/>
              <a:t>We can also estimate the value in the future or around </a:t>
            </a:r>
            <a:r>
              <a:rPr lang="en-US" i="1" dirty="0" err="1"/>
              <a:t>t</a:t>
            </a:r>
            <a:r>
              <a:rPr lang="en-US" i="1" baseline="-25000" dirty="0" err="1"/>
              <a:t>n</a:t>
            </a:r>
            <a:endParaRPr lang="en-US" dirty="0"/>
          </a:p>
          <a:p>
            <a:pPr lvl="1"/>
            <a:r>
              <a:rPr lang="en-US" dirty="0"/>
              <a:t>Extrapolate one step into the future by evaluating the least-squares linear polynomial at </a:t>
            </a:r>
            <a:r>
              <a:rPr lang="en-US" i="1" dirty="0">
                <a:latin typeface="Times New Roman" panose="02020603050405020304" pitchFamily="18" charset="0"/>
              </a:rPr>
              <a:t>t</a:t>
            </a:r>
            <a:r>
              <a:rPr lang="en-US" dirty="0">
                <a:latin typeface="Times New Roman" panose="02020603050405020304" pitchFamily="18" charset="0"/>
              </a:rPr>
              <a:t> = 1</a:t>
            </a:r>
            <a:endParaRPr lang="en-US" dirty="0"/>
          </a:p>
          <a:p>
            <a:pPr marL="914400" lvl="2" indent="0">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is best approximated by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1</a:t>
            </a:r>
            <a:endParaRPr lang="en-US" i="1" dirty="0">
              <a:latin typeface="Times New Roman" panose="02020603050405020304" pitchFamily="18" charset="0"/>
            </a:endParaRPr>
          </a:p>
          <a:p>
            <a:pPr marL="914400" lvl="2" indent="0">
              <a:buNone/>
            </a:pPr>
            <a:endParaRPr lang="en-US" i="1" dirty="0"/>
          </a:p>
          <a:p>
            <a:pPr lvl="1">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More generally, we can estimate the value at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h</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by evaluating the </a:t>
            </a:r>
            <a:r>
              <a:rPr lang="en-US" dirty="0"/>
              <a:t>least-squares</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linear polynomial at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rPr>
              <a:t>t</a:t>
            </a:r>
            <a:r>
              <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rPr>
              <a:t> = </a:t>
            </a:r>
            <a:r>
              <a:rPr lang="en-US" i="1" dirty="0">
                <a:latin typeface="Symbol" panose="05050102010706020507" pitchFamily="18" charset="2"/>
              </a:rPr>
              <a:t>d </a:t>
            </a:r>
            <a:endParaRPr lang="en-US" i="1" dirty="0">
              <a:latin typeface="Times New Roman" panose="02020603050405020304" pitchFamily="18" charset="0"/>
            </a:endParaRPr>
          </a:p>
          <a:p>
            <a:pPr marL="914400" lvl="2" indent="0">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h</a:t>
            </a:r>
            <a:r>
              <a:rPr lang="en-US" dirty="0">
                <a:latin typeface="Times New Roman" panose="02020603050405020304" pitchFamily="18" charset="0"/>
              </a:rPr>
              <a:t>)</a:t>
            </a:r>
            <a:r>
              <a:rPr lang="en-US" dirty="0"/>
              <a:t> is best approximated by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a</a:t>
            </a:r>
            <a:r>
              <a:rPr lang="en-US" baseline="-25000" dirty="0">
                <a:latin typeface="Times New Roman" panose="02020603050405020304" pitchFamily="18" charset="0"/>
              </a:rPr>
              <a:t>1</a:t>
            </a:r>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B33DE1D-8909-4E51-8723-619CBC436B65}"/>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E5267932-573B-453B-B114-7A0600496500}"/>
              </a:ext>
            </a:extLst>
          </p:cNvPr>
          <p:cNvSpPr>
            <a:spLocks noGrp="1"/>
          </p:cNvSpPr>
          <p:nvPr>
            <p:ph type="sldNum" sz="quarter" idx="12"/>
          </p:nvPr>
        </p:nvSpPr>
        <p:spPr/>
        <p:txBody>
          <a:bodyPr/>
          <a:lstStyle/>
          <a:p>
            <a:fld id="{42EF6DC8-DA9C-4533-8A40-BB00A2545AF8}" type="slidenum">
              <a:rPr lang="en-CA" smtClean="0"/>
              <a:pPr/>
              <a:t>8</a:t>
            </a:fld>
            <a:endParaRPr lang="en-CA"/>
          </a:p>
        </p:txBody>
      </p:sp>
      <p:cxnSp>
        <p:nvCxnSpPr>
          <p:cNvPr id="6" name="Straight Connector 5">
            <a:extLst>
              <a:ext uri="{FF2B5EF4-FFF2-40B4-BE49-F238E27FC236}">
                <a16:creationId xmlns:a16="http://schemas.microsoft.com/office/drawing/2014/main" id="{A875F7FC-0F1A-4BB8-A4F8-B05F5F6D32D4}"/>
              </a:ext>
            </a:extLst>
          </p:cNvPr>
          <p:cNvCxnSpPr>
            <a:cxnSpLocks/>
          </p:cNvCxnSpPr>
          <p:nvPr/>
        </p:nvCxnSpPr>
        <p:spPr>
          <a:xfrm flipV="1">
            <a:off x="2190235" y="4598779"/>
            <a:ext cx="5334689" cy="6858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73BDE6-40CE-43D9-9DD1-7CF065659A31}"/>
              </a:ext>
            </a:extLst>
          </p:cNvPr>
          <p:cNvCxnSpPr>
            <a:cxnSpLocks/>
          </p:cNvCxnSpPr>
          <p:nvPr/>
        </p:nvCxnSpPr>
        <p:spPr>
          <a:xfrm>
            <a:off x="629092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CBEDD0-46A3-4EA6-ACD1-D5541D8CDF08}"/>
              </a:ext>
            </a:extLst>
          </p:cNvPr>
          <p:cNvSpPr txBox="1"/>
          <p:nvPr/>
        </p:nvSpPr>
        <p:spPr>
          <a:xfrm>
            <a:off x="613447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0A1CD11A-B3E7-42A5-88F5-50E12B49A523}"/>
              </a:ext>
            </a:extLst>
          </p:cNvPr>
          <p:cNvCxnSpPr>
            <a:cxnSpLocks/>
          </p:cNvCxnSpPr>
          <p:nvPr/>
        </p:nvCxnSpPr>
        <p:spPr>
          <a:xfrm flipH="1">
            <a:off x="2190235" y="6268153"/>
            <a:ext cx="53346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A218D7-E49B-441E-9B03-007643E8564C}"/>
              </a:ext>
            </a:extLst>
          </p:cNvPr>
          <p:cNvCxnSpPr>
            <a:cxnSpLocks/>
          </p:cNvCxnSpPr>
          <p:nvPr/>
        </p:nvCxnSpPr>
        <p:spPr>
          <a:xfrm>
            <a:off x="533163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57D266-1944-4D2C-9065-07CFB6B61B7B}"/>
              </a:ext>
            </a:extLst>
          </p:cNvPr>
          <p:cNvSpPr txBox="1"/>
          <p:nvPr/>
        </p:nvSpPr>
        <p:spPr>
          <a:xfrm>
            <a:off x="505655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255F12B-9115-4007-8B82-81E27FA60EB8}"/>
              </a:ext>
            </a:extLst>
          </p:cNvPr>
          <p:cNvCxnSpPr>
            <a:cxnSpLocks/>
          </p:cNvCxnSpPr>
          <p:nvPr/>
        </p:nvCxnSpPr>
        <p:spPr>
          <a:xfrm>
            <a:off x="533597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4EDA99-DE59-4C10-9152-2F082AF002CC}"/>
              </a:ext>
            </a:extLst>
          </p:cNvPr>
          <p:cNvCxnSpPr>
            <a:cxnSpLocks/>
          </p:cNvCxnSpPr>
          <p:nvPr/>
        </p:nvCxnSpPr>
        <p:spPr>
          <a:xfrm>
            <a:off x="44061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477B5A-985F-44E1-B368-21E1AE34D046}"/>
              </a:ext>
            </a:extLst>
          </p:cNvPr>
          <p:cNvSpPr txBox="1"/>
          <p:nvPr/>
        </p:nvSpPr>
        <p:spPr>
          <a:xfrm>
            <a:off x="414068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6088B96B-4C00-4F93-BCCC-398BA626967B}"/>
              </a:ext>
            </a:extLst>
          </p:cNvPr>
          <p:cNvCxnSpPr>
            <a:cxnSpLocks/>
          </p:cNvCxnSpPr>
          <p:nvPr/>
        </p:nvCxnSpPr>
        <p:spPr>
          <a:xfrm>
            <a:off x="345963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8E05E6-E224-4B75-85DE-9913971DA1EA}"/>
              </a:ext>
            </a:extLst>
          </p:cNvPr>
          <p:cNvSpPr txBox="1"/>
          <p:nvPr/>
        </p:nvSpPr>
        <p:spPr>
          <a:xfrm>
            <a:off x="318573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0C88266-21B7-4E1F-96A9-12E62316FA18}"/>
              </a:ext>
            </a:extLst>
          </p:cNvPr>
          <p:cNvCxnSpPr>
            <a:cxnSpLocks/>
          </p:cNvCxnSpPr>
          <p:nvPr/>
        </p:nvCxnSpPr>
        <p:spPr>
          <a:xfrm>
            <a:off x="251307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DC4C69-4711-4960-A17A-1DFD8EDBFC12}"/>
              </a:ext>
            </a:extLst>
          </p:cNvPr>
          <p:cNvSpPr txBox="1"/>
          <p:nvPr/>
        </p:nvSpPr>
        <p:spPr>
          <a:xfrm>
            <a:off x="221401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8CA94061-5A61-48F4-93E8-5E9D8D05726D}"/>
              </a:ext>
            </a:extLst>
          </p:cNvPr>
          <p:cNvSpPr/>
          <p:nvPr/>
        </p:nvSpPr>
        <p:spPr>
          <a:xfrm>
            <a:off x="341391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4024B2-BDCC-45D1-876E-4F77F04C5F93}"/>
              </a:ext>
            </a:extLst>
          </p:cNvPr>
          <p:cNvSpPr/>
          <p:nvPr/>
        </p:nvSpPr>
        <p:spPr>
          <a:xfrm>
            <a:off x="529104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88C82A-2FF1-47F1-9297-93E0A781E7B5}"/>
              </a:ext>
            </a:extLst>
          </p:cNvPr>
          <p:cNvSpPr/>
          <p:nvPr/>
        </p:nvSpPr>
        <p:spPr>
          <a:xfrm>
            <a:off x="6241430" y="4598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943356-DE31-4062-8743-A9FC41513A74}"/>
              </a:ext>
            </a:extLst>
          </p:cNvPr>
          <p:cNvSpPr/>
          <p:nvPr/>
        </p:nvSpPr>
        <p:spPr>
          <a:xfrm>
            <a:off x="435670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D2F63-88BF-4129-8486-69CA19002042}"/>
              </a:ext>
            </a:extLst>
          </p:cNvPr>
          <p:cNvSpPr/>
          <p:nvPr/>
        </p:nvSpPr>
        <p:spPr>
          <a:xfrm>
            <a:off x="246529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10E81FE-28B0-4061-A3CA-03A1E2CDCF7C}"/>
              </a:ext>
            </a:extLst>
          </p:cNvPr>
          <p:cNvSpPr txBox="1"/>
          <p:nvPr/>
        </p:nvSpPr>
        <p:spPr>
          <a:xfrm>
            <a:off x="1194261" y="4869113"/>
            <a:ext cx="954107"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t</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sp>
        <p:nvSpPr>
          <p:cNvPr id="33" name="TextBox 32">
            <a:extLst>
              <a:ext uri="{FF2B5EF4-FFF2-40B4-BE49-F238E27FC236}">
                <a16:creationId xmlns:a16="http://schemas.microsoft.com/office/drawing/2014/main" id="{B450F557-1EF9-48BB-8ADC-01668E10E23C}"/>
              </a:ext>
            </a:extLst>
          </p:cNvPr>
          <p:cNvSpPr txBox="1"/>
          <p:nvPr/>
        </p:nvSpPr>
        <p:spPr>
          <a:xfrm>
            <a:off x="212757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4" name="TextBox 33">
            <a:extLst>
              <a:ext uri="{FF2B5EF4-FFF2-40B4-BE49-F238E27FC236}">
                <a16:creationId xmlns:a16="http://schemas.microsoft.com/office/drawing/2014/main" id="{3CCAC0F2-63B9-4105-9DC0-C4799A6BDFA5}"/>
              </a:ext>
            </a:extLst>
          </p:cNvPr>
          <p:cNvSpPr txBox="1"/>
          <p:nvPr/>
        </p:nvSpPr>
        <p:spPr>
          <a:xfrm>
            <a:off x="346683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5" name="TextBox 34">
            <a:extLst>
              <a:ext uri="{FF2B5EF4-FFF2-40B4-BE49-F238E27FC236}">
                <a16:creationId xmlns:a16="http://schemas.microsoft.com/office/drawing/2014/main" id="{CF096152-D213-44C4-83B2-6C33FB5228A9}"/>
              </a:ext>
            </a:extLst>
          </p:cNvPr>
          <p:cNvSpPr txBox="1"/>
          <p:nvPr/>
        </p:nvSpPr>
        <p:spPr>
          <a:xfrm>
            <a:off x="382516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C2EF4C09-AA0B-4CBD-92E4-A59EE0197122}"/>
              </a:ext>
            </a:extLst>
          </p:cNvPr>
          <p:cNvSpPr txBox="1"/>
          <p:nvPr/>
        </p:nvSpPr>
        <p:spPr>
          <a:xfrm>
            <a:off x="535579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594310B9-78CF-4539-897A-93B79F47FEBA}"/>
              </a:ext>
            </a:extLst>
          </p:cNvPr>
          <p:cNvSpPr txBox="1"/>
          <p:nvPr/>
        </p:nvSpPr>
        <p:spPr>
          <a:xfrm>
            <a:off x="6368136" y="4330796"/>
            <a:ext cx="38343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n</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graphicFrame>
        <p:nvGraphicFramePr>
          <p:cNvPr id="40" name="Object 39">
            <a:extLst>
              <a:ext uri="{FF2B5EF4-FFF2-40B4-BE49-F238E27FC236}">
                <a16:creationId xmlns:a16="http://schemas.microsoft.com/office/drawing/2014/main" id="{4F0BED57-CAA8-4BD9-B5D2-2EE167B3F7CD}"/>
              </a:ext>
            </a:extLst>
          </p:cNvPr>
          <p:cNvGraphicFramePr>
            <a:graphicFrameLocks noChangeAspect="1"/>
          </p:cNvGraphicFramePr>
          <p:nvPr>
            <p:extLst>
              <p:ext uri="{D42A27DB-BD31-4B8C-83A1-F6EECF244321}">
                <p14:modId xmlns:p14="http://schemas.microsoft.com/office/powerpoint/2010/main" val="215714742"/>
              </p:ext>
            </p:extLst>
          </p:nvPr>
        </p:nvGraphicFramePr>
        <p:xfrm>
          <a:off x="2877621" y="3035092"/>
          <a:ext cx="4799013" cy="404812"/>
        </p:xfrm>
        <a:graphic>
          <a:graphicData uri="http://schemas.openxmlformats.org/presentationml/2006/ole">
            <mc:AlternateContent xmlns:mc="http://schemas.openxmlformats.org/markup-compatibility/2006">
              <mc:Choice xmlns:v="urn:schemas-microsoft-com:vml" Requires="v">
                <p:oleObj spid="_x0000_s4110" name="Equation" r:id="rId6" imgW="2705040" imgH="228600" progId="Equation.DSMT4">
                  <p:embed/>
                </p:oleObj>
              </mc:Choice>
              <mc:Fallback>
                <p:oleObj name="Equation" r:id="rId6" imgW="2705040" imgH="228600" progId="Equation.DSMT4">
                  <p:embed/>
                  <p:pic>
                    <p:nvPicPr>
                      <p:cNvPr id="40" name="Object 39">
                        <a:extLst>
                          <a:ext uri="{FF2B5EF4-FFF2-40B4-BE49-F238E27FC236}">
                            <a16:creationId xmlns:a16="http://schemas.microsoft.com/office/drawing/2014/main" id="{4F0BED57-CAA8-4BD9-B5D2-2EE167B3F7CD}"/>
                          </a:ext>
                        </a:extLst>
                      </p:cNvPr>
                      <p:cNvPicPr/>
                      <p:nvPr/>
                    </p:nvPicPr>
                    <p:blipFill>
                      <a:blip r:embed="rId7"/>
                      <a:stretch>
                        <a:fillRect/>
                      </a:stretch>
                    </p:blipFill>
                    <p:spPr>
                      <a:xfrm>
                        <a:off x="2877621" y="3035092"/>
                        <a:ext cx="4799013" cy="404812"/>
                      </a:xfrm>
                      <a:prstGeom prst="rect">
                        <a:avLst/>
                      </a:prstGeom>
                    </p:spPr>
                  </p:pic>
                </p:oleObj>
              </mc:Fallback>
            </mc:AlternateContent>
          </a:graphicData>
        </a:graphic>
      </p:graphicFrame>
      <p:sp>
        <p:nvSpPr>
          <p:cNvPr id="42" name="Oval 41">
            <a:extLst>
              <a:ext uri="{FF2B5EF4-FFF2-40B4-BE49-F238E27FC236}">
                <a16:creationId xmlns:a16="http://schemas.microsoft.com/office/drawing/2014/main" id="{2FB97D31-0459-4372-9CE7-AD2591A46333}"/>
              </a:ext>
            </a:extLst>
          </p:cNvPr>
          <p:cNvSpPr/>
          <p:nvPr/>
        </p:nvSpPr>
        <p:spPr>
          <a:xfrm>
            <a:off x="7192183" y="4593186"/>
            <a:ext cx="91440"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73C9922D-892E-41D3-9A7F-C05C34BC856D}"/>
              </a:ext>
            </a:extLst>
          </p:cNvPr>
          <p:cNvCxnSpPr>
            <a:cxnSpLocks/>
          </p:cNvCxnSpPr>
          <p:nvPr/>
        </p:nvCxnSpPr>
        <p:spPr>
          <a:xfrm>
            <a:off x="7248669"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F4D7F77-585C-45FA-807A-9895746EF4E6}"/>
              </a:ext>
            </a:extLst>
          </p:cNvPr>
          <p:cNvSpPr txBox="1"/>
          <p:nvPr/>
        </p:nvSpPr>
        <p:spPr>
          <a:xfrm>
            <a:off x="7092216" y="6347543"/>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C368FB13-2F0F-40EB-A02D-B7DBE9BA7357}"/>
              </a:ext>
            </a:extLst>
          </p:cNvPr>
          <p:cNvCxnSpPr>
            <a:cxnSpLocks/>
          </p:cNvCxnSpPr>
          <p:nvPr/>
        </p:nvCxnSpPr>
        <p:spPr>
          <a:xfrm>
            <a:off x="6289374" y="615829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F11291D1-18D2-4409-99CB-82BFA9EE500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graphicFrame>
        <p:nvGraphicFramePr>
          <p:cNvPr id="38" name="Object 37">
            <a:extLst>
              <a:ext uri="{FF2B5EF4-FFF2-40B4-BE49-F238E27FC236}">
                <a16:creationId xmlns:a16="http://schemas.microsoft.com/office/drawing/2014/main" id="{4F0BED57-CAA8-4BD9-B5D2-2EE167B3F7CD}"/>
              </a:ext>
            </a:extLst>
          </p:cNvPr>
          <p:cNvGraphicFramePr>
            <a:graphicFrameLocks noChangeAspect="1"/>
          </p:cNvGraphicFramePr>
          <p:nvPr>
            <p:extLst>
              <p:ext uri="{D42A27DB-BD31-4B8C-83A1-F6EECF244321}">
                <p14:modId xmlns:p14="http://schemas.microsoft.com/office/powerpoint/2010/main" val="3028128391"/>
              </p:ext>
            </p:extLst>
          </p:nvPr>
        </p:nvGraphicFramePr>
        <p:xfrm>
          <a:off x="7772400" y="3863181"/>
          <a:ext cx="1171575" cy="696912"/>
        </p:xfrm>
        <a:graphic>
          <a:graphicData uri="http://schemas.openxmlformats.org/presentationml/2006/ole">
            <mc:AlternateContent xmlns:mc="http://schemas.openxmlformats.org/markup-compatibility/2006">
              <mc:Choice xmlns:v="urn:schemas-microsoft-com:vml" Requires="v">
                <p:oleObj spid="_x0000_s4111" name="Equation" r:id="rId9" imgW="660240" imgH="393480" progId="Equation.DSMT4">
                  <p:embed/>
                </p:oleObj>
              </mc:Choice>
              <mc:Fallback>
                <p:oleObj name="Equation" r:id="rId9" imgW="660240" imgH="393480" progId="Equation.DSMT4">
                  <p:embed/>
                  <p:pic>
                    <p:nvPicPr>
                      <p:cNvPr id="40" name="Object 39">
                        <a:extLst>
                          <a:ext uri="{FF2B5EF4-FFF2-40B4-BE49-F238E27FC236}">
                            <a16:creationId xmlns:a16="http://schemas.microsoft.com/office/drawing/2014/main" id="{4F0BED57-CAA8-4BD9-B5D2-2EE167B3F7CD}"/>
                          </a:ext>
                        </a:extLst>
                      </p:cNvPr>
                      <p:cNvPicPr/>
                      <p:nvPr/>
                    </p:nvPicPr>
                    <p:blipFill>
                      <a:blip r:embed="rId10"/>
                      <a:stretch>
                        <a:fillRect/>
                      </a:stretch>
                    </p:blipFill>
                    <p:spPr>
                      <a:xfrm>
                        <a:off x="7772400" y="3863181"/>
                        <a:ext cx="1171575" cy="69691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544953775"/>
      </p:ext>
    </p:extLst>
  </p:cSld>
  <p:clrMapOvr>
    <a:masterClrMapping/>
  </p:clrMapOvr>
  <mc:AlternateContent xmlns:mc="http://schemas.openxmlformats.org/markup-compatibility/2006" xmlns:p14="http://schemas.microsoft.com/office/powerpoint/2010/main">
    <mc:Choice Requires="p14">
      <p:transition spd="slow" p14:dur="2000" advTm="112742"/>
    </mc:Choice>
    <mc:Fallback xmlns="">
      <p:transition spd="slow" advTm="1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4"/>
                </p:tgtEl>
              </p:cMediaNode>
            </p:audio>
          </p:childTnLst>
        </p:cTn>
      </p:par>
    </p:tnLst>
    <p:bldLst>
      <p:bldP spid="26" grpId="0" animBg="1"/>
      <p:bldP spid="42" grpId="0" animBg="1"/>
      <p:bldP spid="4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23DC-8991-40F1-965B-47C6C590D813}"/>
              </a:ext>
            </a:extLst>
          </p:cNvPr>
          <p:cNvSpPr>
            <a:spLocks noGrp="1"/>
          </p:cNvSpPr>
          <p:nvPr>
            <p:ph type="title"/>
          </p:nvPr>
        </p:nvSpPr>
        <p:spPr/>
        <p:txBody>
          <a:bodyPr/>
          <a:lstStyle/>
          <a:p>
            <a:r>
              <a:rPr lang="en-US" dirty="0"/>
              <a:t>Equally spaced samples</a:t>
            </a:r>
          </a:p>
        </p:txBody>
      </p:sp>
      <p:sp>
        <p:nvSpPr>
          <p:cNvPr id="3" name="Content Placeholder 2">
            <a:extLst>
              <a:ext uri="{FF2B5EF4-FFF2-40B4-BE49-F238E27FC236}">
                <a16:creationId xmlns:a16="http://schemas.microsoft.com/office/drawing/2014/main" id="{4EF5D8E4-C42A-46F8-809B-CFEFA74948DA}"/>
              </a:ext>
            </a:extLst>
          </p:cNvPr>
          <p:cNvSpPr>
            <a:spLocks noGrp="1"/>
          </p:cNvSpPr>
          <p:nvPr>
            <p:ph idx="1"/>
          </p:nvPr>
        </p:nvSpPr>
        <p:spPr>
          <a:xfrm>
            <a:off x="457200" y="1600200"/>
            <a:ext cx="8552576" cy="4525963"/>
          </a:xfrm>
        </p:spPr>
        <p:txBody>
          <a:bodyPr/>
          <a:lstStyle/>
          <a:p>
            <a:r>
              <a:rPr lang="en-US" dirty="0"/>
              <a:t>Our example uses five points</a:t>
            </a:r>
          </a:p>
          <a:p>
            <a:pPr lvl="1"/>
            <a:r>
              <a:rPr lang="en-US" dirty="0"/>
              <a:t>We could choose fewer or more points to find a least-squares line</a:t>
            </a:r>
          </a:p>
          <a:p>
            <a:pPr lvl="1"/>
            <a:r>
              <a:rPr lang="en-US" dirty="0"/>
              <a:t>In all cases,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t> and </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t> are linear combinations of the </a:t>
            </a:r>
            <a:r>
              <a:rPr lang="en-US" i="1" dirty="0">
                <a:latin typeface="Times New Roman" panose="02020603050405020304" pitchFamily="18" charset="0"/>
              </a:rPr>
              <a:t>y</a:t>
            </a:r>
            <a:r>
              <a:rPr lang="en-US" dirty="0"/>
              <a:t> values</a:t>
            </a:r>
          </a:p>
          <a:p>
            <a:pPr marL="457200" lvl="1" indent="0">
              <a:buNone/>
            </a:pPr>
            <a:r>
              <a:rPr lang="en-US" sz="1400" dirty="0">
                <a:latin typeface="Consolas" panose="020B0609020204030204" pitchFamily="49" charset="0"/>
              </a:rPr>
              <a:t>&gt;&gt; A = </a:t>
            </a:r>
            <a:r>
              <a:rPr lang="en-US" sz="1400" dirty="0" err="1">
                <a:latin typeface="Consolas" panose="020B0609020204030204" pitchFamily="49" charset="0"/>
              </a:rPr>
              <a:t>vander</a:t>
            </a:r>
            <a:r>
              <a:rPr lang="en-US" sz="1400" dirty="0">
                <a:latin typeface="Consolas" panose="020B0609020204030204" pitchFamily="49" charset="0"/>
              </a:rPr>
              <a:t>( -9:0, 2 );   # Ten points</a:t>
            </a:r>
          </a:p>
          <a:p>
            <a:pPr marL="457200" lvl="1" indent="0">
              <a:buNone/>
            </a:pPr>
            <a:r>
              <a:rPr lang="en-US" sz="1400" dirty="0">
                <a:latin typeface="Consolas" panose="020B0609020204030204" pitchFamily="49" charset="0"/>
              </a:rPr>
              <a:t>&gt;&gt; inv( A'*A )*</a:t>
            </a:r>
            <a:r>
              <a:rPr lang="en-US" sz="1400" dirty="0" smtClean="0">
                <a:latin typeface="Consolas" panose="020B0609020204030204" pitchFamily="49" charset="0"/>
              </a:rPr>
              <a:t>A'</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ans</a:t>
            </a:r>
            <a:r>
              <a:rPr lang="en-US" sz="1400" dirty="0">
                <a:latin typeface="Consolas" panose="020B0609020204030204" pitchFamily="49" charset="0"/>
              </a:rPr>
              <a:t> =</a:t>
            </a:r>
          </a:p>
          <a:p>
            <a:pPr marL="457200" lvl="1" indent="0">
              <a:buNone/>
            </a:pPr>
            <a:r>
              <a:rPr lang="en-US" sz="1100" dirty="0">
                <a:latin typeface="Consolas" panose="020B0609020204030204" pitchFamily="49" charset="0"/>
              </a:rPr>
              <a:t>      -0.054545 -0.042424 -0.030303 -0.018182  -0.0060606 0.0060606 0.018182 0.030303 0.042424 0.054545</a:t>
            </a:r>
          </a:p>
          <a:p>
            <a:pPr marL="457200" lvl="1" indent="0">
              <a:buNone/>
            </a:pPr>
            <a:r>
              <a:rPr lang="en-US" sz="1100" dirty="0">
                <a:latin typeface="Consolas" panose="020B0609020204030204" pitchFamily="49" charset="0"/>
              </a:rPr>
              <a:t>      -0.14545  -0.090909 -0.036364  0.018182   0.072727  0.12727   0.18182   0.23636 0.29091  0.34545</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indent="-285750">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Having found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rPr>
              <a:t>a</a:t>
            </a:r>
            <a:r>
              <a:rPr kumimoji="0" lang="en-US" b="0" i="0" u="none" strike="noStrike" kern="1200" cap="none" spc="0" normalizeH="0" baseline="-25000" noProof="0" dirty="0">
                <a:ln>
                  <a:noFill/>
                </a:ln>
                <a:solidFill>
                  <a:prstClr val="white"/>
                </a:solidFill>
                <a:effectLst/>
                <a:uLnTx/>
                <a:uFillTx/>
                <a:latin typeface="Times New Roman" panose="02020603050405020304" pitchFamily="18" charset="0"/>
              </a:rPr>
              <a:t>0</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and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rPr>
              <a:t>a</a:t>
            </a:r>
            <a:r>
              <a:rPr kumimoji="0" lang="en-US" b="0" i="0" u="none" strike="noStrike" kern="1200" cap="none" spc="0" normalizeH="0" baseline="-25000" noProof="0" dirty="0">
                <a:ln>
                  <a:noFill/>
                </a:ln>
                <a:solidFill>
                  <a:prstClr val="white"/>
                </a:solidFill>
                <a:effectLst/>
                <a:uLnTx/>
                <a:uFillTx/>
                <a:latin typeface="Times New Roman" panose="02020603050405020304" pitchFamily="18" charset="0"/>
              </a:rPr>
              <a:t>1</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b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our estimators of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 + </a:t>
            </a:r>
            <a:r>
              <a:rPr lang="en-US" i="1" baseline="-25000" dirty="0">
                <a:latin typeface="Symbol" panose="05050102010706020507" pitchFamily="18" charset="2"/>
              </a:rPr>
              <a:t> </a:t>
            </a:r>
            <a:r>
              <a:rPr lang="en-US" i="1" dirty="0">
                <a:latin typeface="Times New Roman" panose="02020603050405020304" pitchFamily="18" charset="0"/>
              </a:rPr>
              <a:t>h</a:t>
            </a:r>
            <a:r>
              <a:rPr lang="en-US" dirty="0">
                <a:latin typeface="Times New Roman" panose="02020603050405020304" pitchFamily="18" charset="0"/>
              </a:rPr>
              <a:t>)</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and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n</a:t>
            </a:r>
            <a:r>
              <a:rPr lang="en-US" dirty="0">
                <a:latin typeface="Times New Roman" panose="02020603050405020304" pitchFamily="18" charset="0"/>
              </a:rPr>
              <a:t> + </a:t>
            </a:r>
            <a:r>
              <a:rPr lang="en-US" i="1" dirty="0">
                <a:latin typeface="Symbol" panose="05050102010706020507" pitchFamily="18" charset="2"/>
              </a:rPr>
              <a:t>d</a:t>
            </a:r>
            <a:r>
              <a:rPr lang="en-US" i="1" baseline="-25000" dirty="0">
                <a:latin typeface="Symbol" panose="05050102010706020507" pitchFamily="18" charset="2"/>
              </a:rPr>
              <a:t> </a:t>
            </a:r>
            <a:r>
              <a:rPr lang="en-US" i="1" dirty="0">
                <a:latin typeface="Times New Roman" panose="02020603050405020304" pitchFamily="18" charset="0"/>
              </a:rPr>
              <a:t>h</a:t>
            </a:r>
            <a:r>
              <a:rPr lang="en-US" dirty="0">
                <a:latin typeface="Times New Roman" panose="02020603050405020304" pitchFamily="18" charset="0"/>
              </a:rPr>
              <a:t>)</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remain unchanged</a:t>
            </a:r>
          </a:p>
          <a:p>
            <a:pPr marL="457200" lvl="1" indent="0">
              <a:buNone/>
            </a:pPr>
            <a:endParaRPr lang="en-US" sz="1100" dirty="0">
              <a:latin typeface="Consolas" panose="020B0609020204030204" pitchFamily="49" charset="0"/>
            </a:endParaRPr>
          </a:p>
        </p:txBody>
      </p:sp>
      <p:sp>
        <p:nvSpPr>
          <p:cNvPr id="4" name="Footer Placeholder 3">
            <a:extLst>
              <a:ext uri="{FF2B5EF4-FFF2-40B4-BE49-F238E27FC236}">
                <a16:creationId xmlns:a16="http://schemas.microsoft.com/office/drawing/2014/main" id="{8CCAF046-9864-43F7-AD31-E76BEE6F23FE}"/>
              </a:ext>
            </a:extLst>
          </p:cNvPr>
          <p:cNvSpPr>
            <a:spLocks noGrp="1"/>
          </p:cNvSpPr>
          <p:nvPr>
            <p:ph type="ftr" sz="quarter" idx="11"/>
          </p:nvPr>
        </p:nvSpPr>
        <p:spPr/>
        <p:txBody>
          <a:bodyPr/>
          <a:lstStyle/>
          <a:p>
            <a:r>
              <a:rPr lang="en-US"/>
              <a:t>Approximating a point using least-squares best-fitting polynomials</a:t>
            </a:r>
            <a:endParaRPr lang="en-CA" dirty="0"/>
          </a:p>
        </p:txBody>
      </p:sp>
      <p:sp>
        <p:nvSpPr>
          <p:cNvPr id="5" name="Slide Number Placeholder 4">
            <a:extLst>
              <a:ext uri="{FF2B5EF4-FFF2-40B4-BE49-F238E27FC236}">
                <a16:creationId xmlns:a16="http://schemas.microsoft.com/office/drawing/2014/main" id="{D8C06E4D-2CF2-4825-8A6D-A85B83B35C01}"/>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3708E93C-DE58-4E25-AED9-71F8D6C458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7" name="Rectangle 6"/>
          <p:cNvSpPr/>
          <p:nvPr/>
        </p:nvSpPr>
        <p:spPr>
          <a:xfrm>
            <a:off x="464403" y="6121965"/>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 y="6291652"/>
            <a:ext cx="396241" cy="399289"/>
          </a:xfrm>
          <a:prstGeom prst="rect">
            <a:avLst/>
          </a:prstGeom>
        </p:spPr>
      </p:pic>
    </p:spTree>
    <p:custDataLst>
      <p:tags r:id="rId1"/>
    </p:custDataLst>
    <p:extLst>
      <p:ext uri="{BB962C8B-B14F-4D97-AF65-F5344CB8AC3E}">
        <p14:creationId xmlns:p14="http://schemas.microsoft.com/office/powerpoint/2010/main" val="900847523"/>
      </p:ext>
    </p:extLst>
  </p:cSld>
  <p:clrMapOvr>
    <a:masterClrMapping/>
  </p:clrMapOvr>
  <mc:AlternateContent xmlns:mc="http://schemas.openxmlformats.org/markup-compatibility/2006" xmlns:p14="http://schemas.microsoft.com/office/powerpoint/2010/main">
    <mc:Choice Requires="p14">
      <p:transition spd="slow" p14:dur="2000" advTm="119653"/>
    </mc:Choice>
    <mc:Fallback xmlns="">
      <p:transition spd="slow" advTm="1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8|14.3|6.3"/>
</p:tagLst>
</file>

<file path=ppt/tags/tag10.xml><?xml version="1.0" encoding="utf-8"?>
<p:tagLst xmlns:a="http://schemas.openxmlformats.org/drawingml/2006/main" xmlns:r="http://schemas.openxmlformats.org/officeDocument/2006/relationships" xmlns:p="http://schemas.openxmlformats.org/presentationml/2006/main">
  <p:tag name="TIMING" val="|42.8|15.5"/>
</p:tagLst>
</file>

<file path=ppt/tags/tag11.xml><?xml version="1.0" encoding="utf-8"?>
<p:tagLst xmlns:a="http://schemas.openxmlformats.org/drawingml/2006/main" xmlns:r="http://schemas.openxmlformats.org/officeDocument/2006/relationships" xmlns:p="http://schemas.openxmlformats.org/presentationml/2006/main">
  <p:tag name="TIMING" val="|23.7|5.7"/>
</p:tagLst>
</file>

<file path=ppt/tags/tag12.xml><?xml version="1.0" encoding="utf-8"?>
<p:tagLst xmlns:a="http://schemas.openxmlformats.org/drawingml/2006/main" xmlns:r="http://schemas.openxmlformats.org/officeDocument/2006/relationships" xmlns:p="http://schemas.openxmlformats.org/presentationml/2006/main">
  <p:tag name="TIMING" val="|11.5|16.1|5.6|14|7.3|15|12.8"/>
</p:tagLst>
</file>

<file path=ppt/tags/tag13.xml><?xml version="1.0" encoding="utf-8"?>
<p:tagLst xmlns:a="http://schemas.openxmlformats.org/drawingml/2006/main" xmlns:r="http://schemas.openxmlformats.org/officeDocument/2006/relationships" xmlns:p="http://schemas.openxmlformats.org/presentationml/2006/main">
  <p:tag name="TIMING" val="|32.7|39|29.9|14.8|24.2|19"/>
</p:tagLst>
</file>

<file path=ppt/tags/tag14.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9|8.6|7.6"/>
</p:tagLst>
</file>

<file path=ppt/tags/tag3.xml><?xml version="1.0" encoding="utf-8"?>
<p:tagLst xmlns:a="http://schemas.openxmlformats.org/drawingml/2006/main" xmlns:r="http://schemas.openxmlformats.org/officeDocument/2006/relationships" xmlns:p="http://schemas.openxmlformats.org/presentationml/2006/main">
  <p:tag name="TIMING" val="|43.9|25|10.4"/>
</p:tagLst>
</file>

<file path=ppt/tags/tag4.xml><?xml version="1.0" encoding="utf-8"?>
<p:tagLst xmlns:a="http://schemas.openxmlformats.org/drawingml/2006/main" xmlns:r="http://schemas.openxmlformats.org/officeDocument/2006/relationships" xmlns:p="http://schemas.openxmlformats.org/presentationml/2006/main">
  <p:tag name="TIMING" val="|18.5|11.7"/>
</p:tagLst>
</file>

<file path=ppt/tags/tag5.xml><?xml version="1.0" encoding="utf-8"?>
<p:tagLst xmlns:a="http://schemas.openxmlformats.org/drawingml/2006/main" xmlns:r="http://schemas.openxmlformats.org/officeDocument/2006/relationships" xmlns:p="http://schemas.openxmlformats.org/presentationml/2006/main">
  <p:tag name="TIMING" val="|19.6|6.5|8.5"/>
</p:tagLst>
</file>

<file path=ppt/tags/tag6.xml><?xml version="1.0" encoding="utf-8"?>
<p:tagLst xmlns:a="http://schemas.openxmlformats.org/drawingml/2006/main" xmlns:r="http://schemas.openxmlformats.org/officeDocument/2006/relationships" xmlns:p="http://schemas.openxmlformats.org/presentationml/2006/main">
  <p:tag name="TIMING" val="|20.8|24.2|4|25.9|8.1|14"/>
</p:tagLst>
</file>

<file path=ppt/tags/tag7.xml><?xml version="1.0" encoding="utf-8"?>
<p:tagLst xmlns:a="http://schemas.openxmlformats.org/drawingml/2006/main" xmlns:r="http://schemas.openxmlformats.org/officeDocument/2006/relationships" xmlns:p="http://schemas.openxmlformats.org/presentationml/2006/main">
  <p:tag name="TIMING" val="|11.4|11.1|15.6|20.3|7.4|19.4"/>
</p:tagLst>
</file>

<file path=ppt/tags/tag8.xml><?xml version="1.0" encoding="utf-8"?>
<p:tagLst xmlns:a="http://schemas.openxmlformats.org/drawingml/2006/main" xmlns:r="http://schemas.openxmlformats.org/officeDocument/2006/relationships" xmlns:p="http://schemas.openxmlformats.org/presentationml/2006/main">
  <p:tag name="TIMING" val="|21.2|3.5|24.8|7.7|20.6|10.6|6"/>
</p:tagLst>
</file>

<file path=ppt/tags/tag9.xml><?xml version="1.0" encoding="utf-8"?>
<p:tagLst xmlns:a="http://schemas.openxmlformats.org/drawingml/2006/main" xmlns:r="http://schemas.openxmlformats.org/officeDocument/2006/relationships" xmlns:p="http://schemas.openxmlformats.org/presentationml/2006/main">
  <p:tag name="TIMING" val="|11.8|7.9|7.2|13.1|7.8|9.8|7.3|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108467</TotalTime>
  <Words>1474</Words>
  <Application>Microsoft Office PowerPoint</Application>
  <PresentationFormat>On-screen Show (4:3)</PresentationFormat>
  <Paragraphs>279</Paragraphs>
  <Slides>21</Slides>
  <Notes>0</Notes>
  <HiddenSlides>0</HiddenSlides>
  <MMClips>21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4"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Approximating a point using least-squares best-fitting polynomials</vt:lpstr>
      <vt:lpstr>Introduction</vt:lpstr>
      <vt:lpstr>Review</vt:lpstr>
      <vt:lpstr>Review</vt:lpstr>
      <vt:lpstr>Equally spaced samples</vt:lpstr>
      <vt:lpstr>Equally spaced samples</vt:lpstr>
      <vt:lpstr>Equally spaced samples</vt:lpstr>
      <vt:lpstr>Equally spaced samples</vt:lpstr>
      <vt:lpstr>Equally spaced samples</vt:lpstr>
      <vt:lpstr>Equally spaced samples</vt:lpstr>
      <vt:lpstr>Linear or quadratic least-squares</vt:lpstr>
      <vt:lpstr>Equally spaced samples</vt:lpstr>
      <vt:lpstr>Equally spaced samples</vt:lpstr>
      <vt:lpstr>Equally spaced samples</vt:lpstr>
      <vt:lpstr>Equally spaced samples</vt:lpstr>
      <vt:lpstr>O(1) run time?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1878</cp:revision>
  <dcterms:created xsi:type="dcterms:W3CDTF">2020-04-30T19:27:29Z</dcterms:created>
  <dcterms:modified xsi:type="dcterms:W3CDTF">2024-04-15T17:28:30Z</dcterms:modified>
</cp:coreProperties>
</file>